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32"/>
  </p:notesMasterIdLst>
  <p:sldIdLst>
    <p:sldId id="256" r:id="rId2"/>
    <p:sldId id="377" r:id="rId3"/>
    <p:sldId id="400" r:id="rId4"/>
    <p:sldId id="401" r:id="rId5"/>
    <p:sldId id="402" r:id="rId6"/>
    <p:sldId id="258" r:id="rId7"/>
    <p:sldId id="257" r:id="rId8"/>
    <p:sldId id="263" r:id="rId9"/>
    <p:sldId id="264" r:id="rId10"/>
    <p:sldId id="330" r:id="rId11"/>
    <p:sldId id="382" r:id="rId12"/>
    <p:sldId id="352" r:id="rId13"/>
    <p:sldId id="404" r:id="rId14"/>
    <p:sldId id="405" r:id="rId15"/>
    <p:sldId id="406" r:id="rId16"/>
    <p:sldId id="410" r:id="rId17"/>
    <p:sldId id="383" r:id="rId18"/>
    <p:sldId id="407" r:id="rId19"/>
    <p:sldId id="392" r:id="rId20"/>
    <p:sldId id="387" r:id="rId21"/>
    <p:sldId id="393" r:id="rId22"/>
    <p:sldId id="394" r:id="rId23"/>
    <p:sldId id="395" r:id="rId24"/>
    <p:sldId id="384" r:id="rId25"/>
    <p:sldId id="361" r:id="rId26"/>
    <p:sldId id="408" r:id="rId27"/>
    <p:sldId id="409" r:id="rId28"/>
    <p:sldId id="261" r:id="rId29"/>
    <p:sldId id="329" r:id="rId30"/>
    <p:sldId id="259" r:id="rId31"/>
  </p:sldIdLst>
  <p:sldSz cx="12192000" cy="6858000"/>
  <p:notesSz cx="6858000" cy="9144000"/>
  <p:embeddedFontLst>
    <p:embeddedFont>
      <p:font typeface="Helvetica" pitchFamily="2" charset="0"/>
      <p:regular r:id="rId33"/>
      <p:bold r:id="rId34"/>
      <p:italic r:id="rId35"/>
      <p:boldItalic r:id="rId36"/>
    </p:embeddedFont>
    <p:embeddedFont>
      <p:font typeface="JetBrains Mono" panose="02000009000000000000" pitchFamily="49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8" roundtripDataSignature="AMtx7mh2+CB7AwAKHevBYi6hg66TyKQM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CC"/>
    <a:srgbClr val="FF6699"/>
    <a:srgbClr val="1B5E8B"/>
    <a:srgbClr val="8E927B"/>
    <a:srgbClr val="6C91D9"/>
    <a:srgbClr val="FF99FF"/>
    <a:srgbClr val="8FE2FF"/>
    <a:srgbClr val="C5E0F3"/>
    <a:srgbClr val="AFD5EF"/>
    <a:srgbClr val="8FC5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1" autoAdjust="0"/>
    <p:restoredTop sz="94437" autoAdjust="0"/>
  </p:normalViewPr>
  <p:slideViewPr>
    <p:cSldViewPr snapToGrid="0">
      <p:cViewPr varScale="1">
        <p:scale>
          <a:sx n="100" d="100"/>
          <a:sy n="100" d="100"/>
        </p:scale>
        <p:origin x="9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78" Type="http://customschemas.google.com/relationships/presentationmetadata" Target="meta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819eedc26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g7819eedc26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" name="Google Shape;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None/>
            </a:pPr>
            <a:r>
              <a:rPr lang="es-ES" dirty="0"/>
              <a:t>Respuestas que deben buscarse:</a:t>
            </a:r>
          </a:p>
          <a:p>
            <a:pPr marL="228600" indent="0">
              <a:buNone/>
            </a:pPr>
            <a:endParaRPr lang="es-ES" dirty="0"/>
          </a:p>
          <a:p>
            <a:pPr>
              <a:buAutoNum type="arabicPeriod"/>
            </a:pPr>
            <a:r>
              <a:rPr lang="es-ES" dirty="0"/>
              <a:t>Elaborar un plan de solución.</a:t>
            </a:r>
          </a:p>
          <a:p>
            <a:pPr>
              <a:buAutoNum type="arabicPeriod"/>
            </a:pPr>
            <a:r>
              <a:rPr lang="es-ES" dirty="0"/>
              <a:t>En una secuencia de instrucciones o algoritmo.</a:t>
            </a:r>
          </a:p>
          <a:p>
            <a:pPr>
              <a:buAutoNum type="arabicPeriod"/>
            </a:pPr>
            <a:r>
              <a:rPr lang="es-ES" dirty="0"/>
              <a:t>Solucionar el problema.</a:t>
            </a:r>
          </a:p>
          <a:p>
            <a:pPr>
              <a:buAutoNum type="arabicPeriod"/>
            </a:pPr>
            <a:r>
              <a:rPr lang="es-ES" dirty="0"/>
              <a:t>Java</a:t>
            </a:r>
          </a:p>
          <a:p>
            <a:pPr marL="228600" indent="0">
              <a:buNone/>
            </a:pPr>
            <a:endParaRPr lang="en-US" dirty="0"/>
          </a:p>
          <a:p>
            <a:pPr marL="228600" indent="0">
              <a:buNone/>
            </a:pPr>
            <a:r>
              <a:rPr lang="en-US" dirty="0" err="1"/>
              <a:t>Utilidad</a:t>
            </a:r>
            <a:r>
              <a:rPr lang="en-US" dirty="0"/>
              <a:t>: </a:t>
            </a:r>
            <a:r>
              <a:rPr lang="en-US" dirty="0" err="1"/>
              <a:t>Programar</a:t>
            </a:r>
            <a:r>
              <a:rPr lang="en-US" dirty="0"/>
              <a:t> </a:t>
            </a:r>
            <a:r>
              <a:rPr lang="en-US" dirty="0" err="1"/>
              <a:t>instrucciones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lenguaje</a:t>
            </a:r>
            <a:r>
              <a:rPr lang="en-US" dirty="0"/>
              <a:t> Java para resolver un </a:t>
            </a:r>
            <a:r>
              <a:rPr lang="en-US" dirty="0" err="1"/>
              <a:t>problema</a:t>
            </a:r>
            <a:r>
              <a:rPr lang="en-US" dirty="0"/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56568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None/>
            </a:pPr>
            <a:r>
              <a:rPr lang="es-ES" dirty="0"/>
              <a:t>1. </a:t>
            </a:r>
          </a:p>
          <a:p>
            <a:pPr marL="228600" indent="0">
              <a:buNone/>
            </a:pPr>
            <a:r>
              <a:rPr lang="es-ES" dirty="0" err="1"/>
              <a:t>if</a:t>
            </a:r>
            <a:r>
              <a:rPr lang="es-ES" dirty="0"/>
              <a:t> (n3 – n2 == n2 – n1) { </a:t>
            </a:r>
          </a:p>
          <a:p>
            <a:pPr marL="228600" indent="0">
              <a:buNone/>
            </a:pPr>
            <a:r>
              <a:rPr lang="es-ES" dirty="0"/>
              <a:t>   // están en progresión aritmética</a:t>
            </a:r>
          </a:p>
          <a:p>
            <a:pPr marL="228600" indent="0">
              <a:buNone/>
            </a:pPr>
            <a:r>
              <a:rPr lang="es-ES" dirty="0"/>
              <a:t>} </a:t>
            </a:r>
            <a:r>
              <a:rPr lang="es-ES" dirty="0" err="1"/>
              <a:t>else</a:t>
            </a:r>
            <a:r>
              <a:rPr lang="es-ES" dirty="0"/>
              <a:t> {</a:t>
            </a:r>
          </a:p>
          <a:p>
            <a:pPr marL="228600" indent="0">
              <a:buNone/>
            </a:pPr>
            <a:r>
              <a:rPr lang="es-ES" dirty="0"/>
              <a:t> // NO están en progresión aritmética</a:t>
            </a:r>
          </a:p>
          <a:p>
            <a:pPr marL="228600" indent="0">
              <a:buNone/>
            </a:pPr>
            <a:r>
              <a:rPr lang="es-ES" dirty="0"/>
              <a:t>}</a:t>
            </a:r>
          </a:p>
          <a:p>
            <a:pPr marL="228600" indent="0">
              <a:buNone/>
            </a:pPr>
            <a:endParaRPr lang="en-US" dirty="0"/>
          </a:p>
          <a:p>
            <a:pPr marL="228600" indent="0">
              <a:buNone/>
            </a:pPr>
            <a:endParaRPr lang="en-US" dirty="0"/>
          </a:p>
          <a:p>
            <a:pPr marL="228600" indent="0">
              <a:buNone/>
            </a:pPr>
            <a:r>
              <a:rPr lang="en-US" dirty="0"/>
              <a:t>2. </a:t>
            </a:r>
          </a:p>
          <a:p>
            <a:r>
              <a:rPr lang="es-ES" sz="1800" dirty="0" err="1">
                <a:solidFill>
                  <a:srgbClr val="749DE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s-ES" sz="1800" dirty="0">
                <a:solidFill>
                  <a:srgbClr val="749DED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s-E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((sexo == </a:t>
            </a:r>
            <a:r>
              <a:rPr lang="es-ES" sz="1800" dirty="0">
                <a:solidFill>
                  <a:srgbClr val="7EC482"/>
                </a:solidFill>
                <a:effectLst/>
                <a:latin typeface="JetBrains Mono" panose="02000009000000000000" pitchFamily="49" charset="0"/>
              </a:rPr>
              <a:t>'M' </a:t>
            </a:r>
            <a:r>
              <a:rPr lang="es-E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&amp;&amp; edad &gt;= </a:t>
            </a:r>
            <a:r>
              <a:rPr lang="es-E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65</a:t>
            </a:r>
            <a:r>
              <a:rPr lang="es-E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) || (sexo == </a:t>
            </a:r>
            <a:r>
              <a:rPr lang="es-ES" sz="1800" dirty="0">
                <a:solidFill>
                  <a:srgbClr val="7EC482"/>
                </a:solidFill>
                <a:effectLst/>
                <a:latin typeface="JetBrains Mono" panose="02000009000000000000" pitchFamily="49" charset="0"/>
              </a:rPr>
              <a:t>'F' </a:t>
            </a:r>
            <a:r>
              <a:rPr lang="es-E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&amp;&amp; edad &gt;= </a:t>
            </a:r>
            <a:r>
              <a:rPr lang="es-E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60</a:t>
            </a:r>
            <a:r>
              <a:rPr lang="es-E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)) {</a:t>
            </a:r>
            <a:br>
              <a:rPr lang="es-E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</a:br>
            <a:r>
              <a:rPr lang="es-E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   </a:t>
            </a:r>
            <a:r>
              <a:rPr lang="es-E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// Está en edad de jubilarse</a:t>
            </a:r>
          </a:p>
          <a:p>
            <a:r>
              <a:rPr lang="es-E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9154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None/>
            </a:pPr>
            <a:r>
              <a:rPr lang="es-E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Opciones de solución:</a:t>
            </a:r>
          </a:p>
          <a:p>
            <a:pPr marL="228600" indent="0">
              <a:buNone/>
            </a:pPr>
            <a:endParaRPr lang="es-ES" sz="1800" dirty="0">
              <a:solidFill>
                <a:srgbClr val="CED0D6"/>
              </a:solidFill>
              <a:effectLst/>
              <a:latin typeface="JetBrains Mono" panose="02000009000000000000" pitchFamily="49" charset="0"/>
            </a:endParaRPr>
          </a:p>
          <a:p>
            <a:pPr marL="228600" indent="0">
              <a:buNone/>
            </a:pPr>
            <a:r>
              <a:rPr lang="es-E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A).</a:t>
            </a:r>
          </a:p>
          <a:p>
            <a:pPr marL="2286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>
                <a:solidFill>
                  <a:srgbClr val="749DED"/>
                </a:solidFill>
                <a:effectLst/>
                <a:latin typeface="JetBrains Mono" panose="02000009000000000000" pitchFamily="49" charset="0"/>
              </a:rPr>
              <a:t>if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((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precioProducto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&gt;=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50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&amp;&amp; 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precioProducto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&lt;=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80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&amp;&amp; 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numeroDia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==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) ||</a:t>
            </a:r>
            <a:b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       (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precioProducto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&gt;=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120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&amp;&amp; (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numeroDia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!=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3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&amp;&amp; 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numeroDia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!=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))</a:t>
            </a:r>
            <a:b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) {</a:t>
            </a:r>
            <a:b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   </a:t>
            </a:r>
            <a: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// </a:t>
            </a:r>
            <a:r>
              <a:rPr lang="en-US" sz="1800" dirty="0" err="1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procede</a:t>
            </a:r>
            <a: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800" dirty="0" err="1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cambio</a:t>
            </a:r>
            <a:b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} </a:t>
            </a:r>
            <a:r>
              <a:rPr lang="en-US" sz="1800" dirty="0">
                <a:solidFill>
                  <a:srgbClr val="749DED"/>
                </a:solidFill>
                <a:effectLst/>
                <a:latin typeface="JetBrains Mono" panose="02000009000000000000" pitchFamily="49" charset="0"/>
              </a:rPr>
              <a:t>else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{</a:t>
            </a:r>
            <a:b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   </a:t>
            </a:r>
            <a: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// no </a:t>
            </a:r>
            <a:r>
              <a:rPr lang="en-US" sz="1800" dirty="0" err="1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procede</a:t>
            </a:r>
            <a: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800" dirty="0" err="1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cambio</a:t>
            </a:r>
            <a:b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}</a:t>
            </a:r>
            <a:b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</a:br>
            <a:endParaRPr lang="en-US" sz="1800" dirty="0">
              <a:solidFill>
                <a:srgbClr val="CED0D6"/>
              </a:solidFill>
              <a:effectLst/>
              <a:latin typeface="JetBrains Mono" panose="02000009000000000000" pitchFamily="49" charset="0"/>
            </a:endParaRPr>
          </a:p>
          <a:p>
            <a:pPr marL="2286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B).</a:t>
            </a:r>
            <a:b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749DED"/>
                </a:solidFill>
                <a:effectLst/>
                <a:latin typeface="JetBrains Mono" panose="02000009000000000000" pitchFamily="49" charset="0"/>
              </a:rPr>
              <a:t>if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((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precioProducto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&gt;=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50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&amp;&amp; 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precioProducto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&lt;=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80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&amp;&amp; 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numeroDia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==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) ||</a:t>
            </a:r>
            <a:b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       (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precioProducto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&gt;=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120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&amp;&amp; !(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numeroDia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==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3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|| </a:t>
            </a:r>
            <a:r>
              <a:rPr lang="en-US" sz="1800" dirty="0" err="1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numeroDia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== </a:t>
            </a:r>
            <a:r>
              <a:rPr lang="en-US" sz="1800" dirty="0">
                <a:solidFill>
                  <a:srgbClr val="D981DE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))</a:t>
            </a:r>
            <a:b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) {</a:t>
            </a:r>
            <a:b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   </a:t>
            </a:r>
            <a: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// </a:t>
            </a:r>
            <a:r>
              <a:rPr lang="en-US" sz="1800" dirty="0" err="1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procede</a:t>
            </a:r>
            <a: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800" dirty="0" err="1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cambio</a:t>
            </a:r>
            <a:b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} </a:t>
            </a:r>
            <a:r>
              <a:rPr lang="en-US" sz="1800" dirty="0">
                <a:solidFill>
                  <a:srgbClr val="749DED"/>
                </a:solidFill>
                <a:effectLst/>
                <a:latin typeface="JetBrains Mono" panose="02000009000000000000" pitchFamily="49" charset="0"/>
              </a:rPr>
              <a:t>else </a:t>
            </a: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{</a:t>
            </a:r>
            <a:b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    </a:t>
            </a:r>
            <a: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// no </a:t>
            </a:r>
            <a:r>
              <a:rPr lang="en-US" sz="1800" dirty="0" err="1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procede</a:t>
            </a:r>
            <a: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800" dirty="0" err="1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  <a:t>cambio</a:t>
            </a:r>
            <a:br>
              <a:rPr lang="en-US" sz="1800" dirty="0">
                <a:solidFill>
                  <a:srgbClr val="6F737A"/>
                </a:solidFill>
                <a:effectLst/>
                <a:latin typeface="JetBrains Mono" panose="02000009000000000000" pitchFamily="49" charset="0"/>
              </a:rPr>
            </a:br>
            <a:r>
              <a:rPr lang="en-US" sz="1800" dirty="0">
                <a:solidFill>
                  <a:srgbClr val="CED0D6"/>
                </a:solidFill>
                <a:effectLst/>
                <a:latin typeface="JetBrains Mono" panose="02000009000000000000" pitchFamily="49" charset="0"/>
              </a:rPr>
              <a:t>}</a:t>
            </a:r>
          </a:p>
          <a:p>
            <a:pPr marL="228600" indent="0">
              <a:buNone/>
            </a:pPr>
            <a:endParaRPr lang="es-ES" sz="1800" dirty="0">
              <a:solidFill>
                <a:srgbClr val="CED0D6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1013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19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1">
                <a:latin typeface="Helvetica" pitchFamily="2" charset="0"/>
                <a:ea typeface="Helvetica" pitchFamily="2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14;p7"/>
          <p:cNvSpPr txBox="1">
            <a:spLocks noGrp="1"/>
          </p:cNvSpPr>
          <p:nvPr>
            <p:ph type="subTitle" idx="1"/>
          </p:nvPr>
        </p:nvSpPr>
        <p:spPr>
          <a:xfrm>
            <a:off x="1524000" y="3178688"/>
            <a:ext cx="9144000" cy="50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Helvetica" pitchFamily="2" charset="0"/>
                <a:ea typeface="Helvetica" pitchFamily="2" charset="0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F22F04-4BC9-41E2-B353-830397417302}"/>
              </a:ext>
            </a:extLst>
          </p:cNvPr>
          <p:cNvSpPr/>
          <p:nvPr userDrawn="1"/>
        </p:nvSpPr>
        <p:spPr>
          <a:xfrm>
            <a:off x="4058520" y="5231177"/>
            <a:ext cx="4063504" cy="936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pic>
        <p:nvPicPr>
          <p:cNvPr id="5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4E2C1613-F647-4454-932D-F9B6B9380A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555" y="5135036"/>
            <a:ext cx="4173573" cy="109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ntenido con título">
  <p:cSld name="3_Contenido con título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ontenido con título">
  <p:cSld name="4_Contenido con título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ontenido con título">
  <p:cSld name="5_Contenido con título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ontenido con título">
  <p:cSld name="6_Contenido con título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ontenido con título">
  <p:cSld name="7_Contenido con títul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Contenido con título">
  <p:cSld name="8_Contenido con títul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ontenido con título">
  <p:cSld name="9_Contenido con título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Contenido con título">
  <p:cSld name="10_Contenido con título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29555-3685-4E25-8B53-D766AA066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49745"/>
            <a:ext cx="10515600" cy="785528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D3052C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8F942-990C-4C84-A1C3-F5F0BCBF93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‹#›</a:t>
            </a:fld>
            <a:endParaRPr lang="es-PE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68538E7-9E81-474C-AD3B-32C2198C15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10515600" cy="4373562"/>
          </a:xfrm>
        </p:spPr>
        <p:txBody>
          <a:bodyPr/>
          <a:lstStyle>
            <a:lvl1pPr>
              <a:lnSpc>
                <a:spcPct val="100000"/>
              </a:lnSpc>
              <a:defRPr>
                <a:latin typeface="Helvetica" pitchFamily="2" charset="0"/>
              </a:defRPr>
            </a:lvl1pPr>
            <a:lvl2pPr>
              <a:lnSpc>
                <a:spcPct val="100000"/>
              </a:lnSpc>
              <a:defRPr>
                <a:latin typeface="Helvetica" pitchFamily="2" charset="0"/>
              </a:defRPr>
            </a:lvl2pPr>
            <a:lvl3pPr>
              <a:lnSpc>
                <a:spcPct val="100000"/>
              </a:lnSpc>
              <a:defRPr>
                <a:latin typeface="Helvetica" pitchFamily="2" charset="0"/>
              </a:defRPr>
            </a:lvl3pPr>
            <a:lvl4pPr>
              <a:lnSpc>
                <a:spcPct val="100000"/>
              </a:lnSpc>
              <a:defRPr>
                <a:latin typeface="Helvetica" pitchFamily="2" charset="0"/>
              </a:defRPr>
            </a:lvl4pPr>
            <a:lvl5pPr>
              <a:lnSpc>
                <a:spcPct val="100000"/>
              </a:lnSpc>
              <a:defRPr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2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322DE48A-2D4F-4873-8D66-AF7F3593CA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6428" y="136525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83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preserve="1" userDrawn="1">
  <p:cSld name="2_Solo el título"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240F2624-FBFA-46AE-9892-D42C673614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41009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35F4D67-4966-C21F-A09E-7658BEBF9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8217"/>
            <a:ext cx="10515600" cy="4959927"/>
          </a:xfrm>
        </p:spPr>
        <p:txBody>
          <a:bodyPr/>
          <a:lstStyle>
            <a:lvl1pPr algn="ctr">
              <a:defRPr b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667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67" y="0"/>
            <a:ext cx="121870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D22FCA6-0FCB-4C91-BEC5-A93A5D856507}"/>
              </a:ext>
            </a:extLst>
          </p:cNvPr>
          <p:cNvSpPr/>
          <p:nvPr userDrawn="1"/>
        </p:nvSpPr>
        <p:spPr>
          <a:xfrm>
            <a:off x="8713694" y="0"/>
            <a:ext cx="3478306" cy="1461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Google Shape;20;p9"/>
          <p:cNvSpPr txBox="1">
            <a:spLocks noGrp="1"/>
          </p:cNvSpPr>
          <p:nvPr>
            <p:ph type="body" idx="1"/>
          </p:nvPr>
        </p:nvSpPr>
        <p:spPr>
          <a:xfrm>
            <a:off x="831850" y="469339"/>
            <a:ext cx="10515600" cy="562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9"/>
          <p:cNvSpPr txBox="1"/>
          <p:nvPr/>
        </p:nvSpPr>
        <p:spPr>
          <a:xfrm>
            <a:off x="831850" y="6457444"/>
            <a:ext cx="105156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Datos/Observaciones</a:t>
            </a:r>
            <a:endParaRPr/>
          </a:p>
        </p:txBody>
      </p:sp>
      <p:pic>
        <p:nvPicPr>
          <p:cNvPr id="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1B93EADB-A85F-4945-BEEA-1073EED2962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22286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>
  <p:cSld name="Encabezado de secció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5ECD6E-A13D-41C4-A8AA-AC936BA167FF}"/>
              </a:ext>
            </a:extLst>
          </p:cNvPr>
          <p:cNvSpPr/>
          <p:nvPr userDrawn="1"/>
        </p:nvSpPr>
        <p:spPr>
          <a:xfrm>
            <a:off x="8713694" y="0"/>
            <a:ext cx="3478306" cy="1461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Google Shape;24;p10"/>
          <p:cNvSpPr txBox="1">
            <a:spLocks noGrp="1"/>
          </p:cNvSpPr>
          <p:nvPr>
            <p:ph type="body" idx="1"/>
          </p:nvPr>
        </p:nvSpPr>
        <p:spPr>
          <a:xfrm>
            <a:off x="831850" y="469339"/>
            <a:ext cx="10515600" cy="562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2"/>
          </p:nvPr>
        </p:nvSpPr>
        <p:spPr>
          <a:xfrm>
            <a:off x="831850" y="6382418"/>
            <a:ext cx="10515600" cy="274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E630A3B5-109D-4437-9425-DCBCCE7F66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22286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olo el título">
  <p:cSld name="1_Solo el título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39" y="0"/>
            <a:ext cx="1218072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>
  <p:cSld name="Contenido con título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ido con título">
  <p:cSld name="1_Contenido con título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ontenido con título">
  <p:cSld name="2_Contenido con título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5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D3052C"/>
          </a:solidFill>
          <a:latin typeface="Helvetica" pitchFamily="2" charset="0"/>
          <a:ea typeface="Helvetica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Helvetica" pitchFamily="2" charset="0"/>
          <a:ea typeface="Helvetica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996C790-6468-2096-DC96-223AAF4804CF}"/>
              </a:ext>
            </a:extLst>
          </p:cNvPr>
          <p:cNvSpPr/>
          <p:nvPr/>
        </p:nvSpPr>
        <p:spPr>
          <a:xfrm>
            <a:off x="-9236" y="-13581"/>
            <a:ext cx="12210289" cy="6871581"/>
          </a:xfrm>
          <a:custGeom>
            <a:avLst/>
            <a:gdLst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94652"/>
              <a:gd name="connsiteY0" fmla="*/ 3543837 h 6871580"/>
              <a:gd name="connsiteX1" fmla="*/ 18565 w 12394652"/>
              <a:gd name="connsiteY1" fmla="*/ 6871580 h 6871580"/>
              <a:gd name="connsiteX2" fmla="*/ 9597131 w 12394652"/>
              <a:gd name="connsiteY2" fmla="*/ 6871580 h 6871580"/>
              <a:gd name="connsiteX3" fmla="*/ 12394652 w 12394652"/>
              <a:gd name="connsiteY3" fmla="*/ 2236205 h 6871580"/>
              <a:gd name="connsiteX4" fmla="*/ 12394652 w 12394652"/>
              <a:gd name="connsiteY4" fmla="*/ 0 h 6871580"/>
              <a:gd name="connsiteX5" fmla="*/ 8275325 w 12394652"/>
              <a:gd name="connsiteY5" fmla="*/ 0 h 6871580"/>
              <a:gd name="connsiteX6" fmla="*/ 0 w 12394652"/>
              <a:gd name="connsiteY6" fmla="*/ 3543837 h 6871580"/>
              <a:gd name="connsiteX0" fmla="*/ 0 w 12394652"/>
              <a:gd name="connsiteY0" fmla="*/ 3543837 h 6899290"/>
              <a:gd name="connsiteX1" fmla="*/ 18565 w 12394652"/>
              <a:gd name="connsiteY1" fmla="*/ 6871580 h 6899290"/>
              <a:gd name="connsiteX2" fmla="*/ 10412828 w 12394652"/>
              <a:gd name="connsiteY2" fmla="*/ 6899290 h 6899290"/>
              <a:gd name="connsiteX3" fmla="*/ 12394652 w 12394652"/>
              <a:gd name="connsiteY3" fmla="*/ 2236205 h 6899290"/>
              <a:gd name="connsiteX4" fmla="*/ 12394652 w 12394652"/>
              <a:gd name="connsiteY4" fmla="*/ 0 h 6899290"/>
              <a:gd name="connsiteX5" fmla="*/ 8275325 w 12394652"/>
              <a:gd name="connsiteY5" fmla="*/ 0 h 6899290"/>
              <a:gd name="connsiteX6" fmla="*/ 0 w 12394652"/>
              <a:gd name="connsiteY6" fmla="*/ 3543837 h 6899290"/>
              <a:gd name="connsiteX0" fmla="*/ 0 w 12394652"/>
              <a:gd name="connsiteY0" fmla="*/ 3543837 h 6871581"/>
              <a:gd name="connsiteX1" fmla="*/ 18565 w 12394652"/>
              <a:gd name="connsiteY1" fmla="*/ 6871580 h 6871581"/>
              <a:gd name="connsiteX2" fmla="*/ 10028419 w 12394652"/>
              <a:gd name="connsiteY2" fmla="*/ 6871581 h 6871581"/>
              <a:gd name="connsiteX3" fmla="*/ 12394652 w 12394652"/>
              <a:gd name="connsiteY3" fmla="*/ 2236205 h 6871581"/>
              <a:gd name="connsiteX4" fmla="*/ 12394652 w 12394652"/>
              <a:gd name="connsiteY4" fmla="*/ 0 h 6871581"/>
              <a:gd name="connsiteX5" fmla="*/ 8275325 w 12394652"/>
              <a:gd name="connsiteY5" fmla="*/ 0 h 6871581"/>
              <a:gd name="connsiteX6" fmla="*/ 0 w 12394652"/>
              <a:gd name="connsiteY6" fmla="*/ 3543837 h 6871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94652" h="6871581">
                <a:moveTo>
                  <a:pt x="0" y="3543837"/>
                </a:moveTo>
                <a:cubicBezTo>
                  <a:pt x="3063" y="4566879"/>
                  <a:pt x="15502" y="5848538"/>
                  <a:pt x="18565" y="6871580"/>
                </a:cubicBezTo>
                <a:lnTo>
                  <a:pt x="10028419" y="6871581"/>
                </a:lnTo>
                <a:cubicBezTo>
                  <a:pt x="11310153" y="5444150"/>
                  <a:pt x="11985983" y="4197789"/>
                  <a:pt x="12394652" y="2236205"/>
                </a:cubicBezTo>
                <a:lnTo>
                  <a:pt x="12394652" y="0"/>
                </a:lnTo>
                <a:lnTo>
                  <a:pt x="8275325" y="0"/>
                </a:lnTo>
                <a:cubicBezTo>
                  <a:pt x="8666108" y="4324539"/>
                  <a:pt x="2283555" y="4597057"/>
                  <a:pt x="0" y="3543837"/>
                </a:cubicBezTo>
                <a:close/>
              </a:path>
            </a:pathLst>
          </a:custGeom>
          <a:solidFill>
            <a:schemeClr val="tx2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FDE1541-A8F6-99CE-A61B-085CFF7C2FE8}"/>
              </a:ext>
            </a:extLst>
          </p:cNvPr>
          <p:cNvSpPr/>
          <p:nvPr/>
        </p:nvSpPr>
        <p:spPr>
          <a:xfrm>
            <a:off x="-9053" y="-13580"/>
            <a:ext cx="12201053" cy="6871580"/>
          </a:xfrm>
          <a:custGeom>
            <a:avLst/>
            <a:gdLst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85277" h="6871580">
                <a:moveTo>
                  <a:pt x="0" y="3802455"/>
                </a:moveTo>
                <a:cubicBezTo>
                  <a:pt x="3063" y="4825497"/>
                  <a:pt x="6127" y="5848538"/>
                  <a:pt x="9190" y="6871580"/>
                </a:cubicBezTo>
                <a:lnTo>
                  <a:pt x="9587756" y="6871580"/>
                </a:lnTo>
                <a:cubicBezTo>
                  <a:pt x="10869490" y="5444149"/>
                  <a:pt x="11976608" y="4197789"/>
                  <a:pt x="12385277" y="2236205"/>
                </a:cubicBezTo>
                <a:lnTo>
                  <a:pt x="12385277" y="0"/>
                </a:lnTo>
                <a:lnTo>
                  <a:pt x="8265950" y="0"/>
                </a:lnTo>
                <a:cubicBezTo>
                  <a:pt x="8656733" y="4324539"/>
                  <a:pt x="2283555" y="4855675"/>
                  <a:pt x="0" y="3802455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F66C8B-894E-49C8-97F0-0500C46A7D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361" y="420110"/>
            <a:ext cx="7361383" cy="1936426"/>
          </a:xfrm>
        </p:spPr>
        <p:txBody>
          <a:bodyPr/>
          <a:lstStyle/>
          <a:p>
            <a:pPr algn="l"/>
            <a:r>
              <a:rPr lang="es-ES" dirty="0"/>
              <a:t>Taller de Programación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4B3F2A-9181-449D-AA57-948B7B8CE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068577"/>
            <a:ext cx="9144000" cy="500624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77311F-912E-F29A-7CC2-5367F66BE2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114"/>
          <a:stretch/>
        </p:blipFill>
        <p:spPr>
          <a:xfrm>
            <a:off x="4177256" y="5291778"/>
            <a:ext cx="2528344" cy="8399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EBC89A-FF84-877C-D866-0A9D5D51CC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l="66576"/>
          <a:stretch/>
        </p:blipFill>
        <p:spPr>
          <a:xfrm>
            <a:off x="6732099" y="5291777"/>
            <a:ext cx="1282645" cy="8399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3B98E4C-CEFA-1581-AF50-FEF751C6337A}"/>
              </a:ext>
            </a:extLst>
          </p:cNvPr>
          <p:cNvSpPr/>
          <p:nvPr/>
        </p:nvSpPr>
        <p:spPr>
          <a:xfrm>
            <a:off x="803564" y="2576945"/>
            <a:ext cx="720435" cy="14778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110DC5-E042-6864-A9C7-29E21EDB9714}"/>
              </a:ext>
            </a:extLst>
          </p:cNvPr>
          <p:cNvSpPr txBox="1"/>
          <p:nvPr/>
        </p:nvSpPr>
        <p:spPr>
          <a:xfrm>
            <a:off x="-4618" y="6627169"/>
            <a:ext cx="773545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75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 de: https://www.pixelstalk.net/wp-content/uploads/images6/Abstract-Wallpaper-HD-Free-download.png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10</a:t>
            </a:fld>
            <a:endParaRPr lang="es-PE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Expresiones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condicionales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if</a:t>
              </a: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..</a:t>
              </a: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else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98A8C9-355C-B375-F419-53EB7FBA52CF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68C5937-AEC8-D4AC-1863-47EC6A0DD5D7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DA0B8-3305-EA9B-D50C-133423FA16B6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719D950-4EA4-CB17-5AF9-0E716D1D0C9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DB44CEB-5449-91C4-4D8C-947E50150B6A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08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11</a:t>
            </a:fld>
            <a:endParaRPr lang="es-P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if</a:t>
              </a: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..</a:t>
              </a: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else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98A8C9-355C-B375-F419-53EB7FBA52CF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68C5937-AEC8-D4AC-1863-47EC6A0DD5D7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DA0B8-3305-EA9B-D50C-133423FA16B6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719D950-4EA4-CB17-5AF9-0E716D1D0C9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DB44CEB-5449-91C4-4D8C-947E50150B6A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BC60EF-2E35-4547-6B69-1D20E07753F2}"/>
              </a:ext>
            </a:extLst>
          </p:cNvPr>
          <p:cNvSpPr/>
          <p:nvPr/>
        </p:nvSpPr>
        <p:spPr>
          <a:xfrm>
            <a:off x="1801640" y="683513"/>
            <a:ext cx="9678154" cy="559961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Expresiones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condicionales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276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11DC7F-0EA2-F2CA-5FCC-863A682E3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una condición?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12</a:t>
            </a:fld>
            <a:endParaRPr lang="es-PE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78707D-2F51-0502-3EE1-4FAEFE363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7409873" cy="4373562"/>
          </a:xfrm>
        </p:spPr>
        <p:txBody>
          <a:bodyPr/>
          <a:lstStyle/>
          <a:p>
            <a:r>
              <a:rPr lang="es-ES" dirty="0"/>
              <a:t>Una </a:t>
            </a:r>
            <a:r>
              <a:rPr lang="es-ES" b="1" dirty="0">
                <a:solidFill>
                  <a:schemeClr val="accent2"/>
                </a:solidFill>
              </a:rPr>
              <a:t>condición</a:t>
            </a:r>
            <a:r>
              <a:rPr lang="es-ES" dirty="0"/>
              <a:t> es un </a:t>
            </a:r>
            <a:r>
              <a:rPr lang="es-ES" b="1" dirty="0">
                <a:solidFill>
                  <a:schemeClr val="accent2"/>
                </a:solidFill>
              </a:rPr>
              <a:t>conjunto</a:t>
            </a:r>
            <a:r>
              <a:rPr lang="es-ES" dirty="0"/>
              <a:t> de </a:t>
            </a:r>
            <a:r>
              <a:rPr lang="es-ES" b="1" dirty="0">
                <a:solidFill>
                  <a:schemeClr val="accent2"/>
                </a:solidFill>
              </a:rPr>
              <a:t>requisitos</a:t>
            </a:r>
            <a:r>
              <a:rPr lang="es-ES" dirty="0"/>
              <a:t> o </a:t>
            </a:r>
            <a:r>
              <a:rPr lang="es-ES" b="1" dirty="0">
                <a:solidFill>
                  <a:schemeClr val="accent2"/>
                </a:solidFill>
              </a:rPr>
              <a:t>criterios</a:t>
            </a:r>
            <a:r>
              <a:rPr lang="es-ES" dirty="0"/>
              <a:t> que, de cumplirse, permiten realizar una serie de acciones.</a:t>
            </a:r>
          </a:p>
          <a:p>
            <a:r>
              <a:rPr lang="es-ES" dirty="0"/>
              <a:t>En Java, una </a:t>
            </a:r>
            <a:r>
              <a:rPr lang="es-ES" b="1" dirty="0">
                <a:solidFill>
                  <a:schemeClr val="accent2"/>
                </a:solidFill>
              </a:rPr>
              <a:t>condición</a:t>
            </a:r>
            <a:r>
              <a:rPr lang="es-ES" dirty="0"/>
              <a:t> se </a:t>
            </a:r>
            <a:r>
              <a:rPr lang="es-ES" b="1" dirty="0">
                <a:solidFill>
                  <a:schemeClr val="accent2"/>
                </a:solidFill>
              </a:rPr>
              <a:t>expresa</a:t>
            </a:r>
            <a:r>
              <a:rPr lang="es-ES" dirty="0"/>
              <a:t> a través de </a:t>
            </a:r>
            <a:r>
              <a:rPr lang="es-ES" b="1" dirty="0">
                <a:solidFill>
                  <a:schemeClr val="accent2"/>
                </a:solidFill>
              </a:rPr>
              <a:t>operadores</a:t>
            </a:r>
            <a:r>
              <a:rPr lang="es-ES" dirty="0"/>
              <a:t> </a:t>
            </a:r>
            <a:r>
              <a:rPr lang="es-ES" b="1" dirty="0">
                <a:solidFill>
                  <a:schemeClr val="accent2"/>
                </a:solidFill>
              </a:rPr>
              <a:t>relacionales</a:t>
            </a:r>
            <a:r>
              <a:rPr lang="es-ES" dirty="0"/>
              <a:t> y </a:t>
            </a:r>
            <a:r>
              <a:rPr lang="es-ES" b="1" dirty="0">
                <a:solidFill>
                  <a:schemeClr val="accent2"/>
                </a:solidFill>
              </a:rPr>
              <a:t>lógicos</a:t>
            </a:r>
            <a:r>
              <a:rPr lang="es-ES" dirty="0"/>
              <a:t>.</a:t>
            </a:r>
          </a:p>
          <a:p>
            <a:r>
              <a:rPr lang="es-ES" dirty="0"/>
              <a:t>Una expresión condicional devuelve un tipo de dato </a:t>
            </a:r>
            <a:r>
              <a:rPr lang="es-ES" b="1" dirty="0" err="1"/>
              <a:t>boolean</a:t>
            </a:r>
            <a:r>
              <a:rPr lang="es-ES" dirty="0"/>
              <a:t> (</a:t>
            </a:r>
            <a:r>
              <a:rPr lang="es-ES" sz="2400" dirty="0">
                <a:solidFill>
                  <a:srgbClr val="00B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r>
              <a:rPr lang="es-ES" dirty="0"/>
              <a:t> o </a:t>
            </a:r>
            <a:r>
              <a:rPr lang="es-ES" sz="2400" dirty="0">
                <a:solidFill>
                  <a:srgbClr val="C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false</a:t>
            </a:r>
            <a:r>
              <a:rPr lang="es-ES" dirty="0"/>
              <a:t>)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E17FAC-5AE9-6C49-F2A8-1161E99F61B2}"/>
              </a:ext>
            </a:extLst>
          </p:cNvPr>
          <p:cNvGrpSpPr/>
          <p:nvPr/>
        </p:nvGrpSpPr>
        <p:grpSpPr>
          <a:xfrm>
            <a:off x="838200" y="-45063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E7F824F-897C-F84A-6430-3B12247E215B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2C87EB1-280A-FDC8-EDD7-FDF646E1F596}"/>
                </a:ext>
              </a:extLst>
            </p:cNvPr>
            <p:cNvSpPr txBox="1"/>
            <p:nvPr/>
          </p:nvSpPr>
          <p:spPr>
            <a:xfrm>
              <a:off x="1501540" y="1663444"/>
              <a:ext cx="323776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Expresiones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condicionales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1532A42-BC2E-2A33-8CFA-6E5AB3496426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8CB216C-2C5C-75F6-43D6-6FA3BCBA9316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31CC20D-2FB7-E152-C64A-5A3757B26A8C}"/>
              </a:ext>
            </a:extLst>
          </p:cNvPr>
          <p:cNvGrpSpPr/>
          <p:nvPr/>
        </p:nvGrpSpPr>
        <p:grpSpPr>
          <a:xfrm>
            <a:off x="8284285" y="2290618"/>
            <a:ext cx="3395828" cy="3075709"/>
            <a:chOff x="8284286" y="1985818"/>
            <a:chExt cx="3395828" cy="3075709"/>
          </a:xfrm>
        </p:grpSpPr>
        <p:sp>
          <p:nvSpPr>
            <p:cNvPr id="2" name="Diamond 1">
              <a:extLst>
                <a:ext uri="{FF2B5EF4-FFF2-40B4-BE49-F238E27FC236}">
                  <a16:creationId xmlns:a16="http://schemas.microsoft.com/office/drawing/2014/main" id="{5D8DE4BC-8973-1575-5D5B-2A45ABE1802C}"/>
                </a:ext>
              </a:extLst>
            </p:cNvPr>
            <p:cNvSpPr/>
            <p:nvPr/>
          </p:nvSpPr>
          <p:spPr>
            <a:xfrm>
              <a:off x="8924636" y="2800787"/>
              <a:ext cx="2115127" cy="2115127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Condición</a:t>
              </a:r>
              <a:endParaRPr lang="en-US" dirty="0"/>
            </a:p>
          </p:txBody>
        </p:sp>
        <p:cxnSp>
          <p:nvCxnSpPr>
            <p:cNvPr id="11" name="Connector: Elbow 10">
              <a:extLst>
                <a:ext uri="{FF2B5EF4-FFF2-40B4-BE49-F238E27FC236}">
                  <a16:creationId xmlns:a16="http://schemas.microsoft.com/office/drawing/2014/main" id="{4B65ACAB-D92C-06AE-80A0-4DD7820AB7B6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8284286" y="3858351"/>
              <a:ext cx="676563" cy="1203176"/>
            </a:xfrm>
            <a:prstGeom prst="bentConnector2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or: Elbow 11">
              <a:extLst>
                <a:ext uri="{FF2B5EF4-FFF2-40B4-BE49-F238E27FC236}">
                  <a16:creationId xmlns:a16="http://schemas.microsoft.com/office/drawing/2014/main" id="{1138C2B0-E913-CB98-9A3C-518956185A5D}"/>
                </a:ext>
              </a:extLst>
            </p:cNvPr>
            <p:cNvCxnSpPr>
              <a:cxnSpLocks/>
            </p:cNvCxnSpPr>
            <p:nvPr/>
          </p:nvCxnSpPr>
          <p:spPr>
            <a:xfrm>
              <a:off x="11003551" y="3858351"/>
              <a:ext cx="676563" cy="1203175"/>
            </a:xfrm>
            <a:prstGeom prst="bentConnector2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3945E43-707A-74EE-6ABC-95C3F211D5C2}"/>
                </a:ext>
              </a:extLst>
            </p:cNvPr>
            <p:cNvCxnSpPr>
              <a:endCxn id="2" idx="0"/>
            </p:cNvCxnSpPr>
            <p:nvPr/>
          </p:nvCxnSpPr>
          <p:spPr>
            <a:xfrm>
              <a:off x="9982199" y="1985818"/>
              <a:ext cx="1" cy="814969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228FB90-9EAE-C8C9-BDE4-467AA0D0A886}"/>
                </a:ext>
              </a:extLst>
            </p:cNvPr>
            <p:cNvSpPr txBox="1"/>
            <p:nvPr/>
          </p:nvSpPr>
          <p:spPr>
            <a:xfrm>
              <a:off x="8392760" y="3493472"/>
              <a:ext cx="3545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Sí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E58414A-6729-FA2F-46A0-793F3C35F515}"/>
                </a:ext>
              </a:extLst>
            </p:cNvPr>
            <p:cNvSpPr txBox="1"/>
            <p:nvPr/>
          </p:nvSpPr>
          <p:spPr>
            <a:xfrm>
              <a:off x="11176508" y="3463495"/>
              <a:ext cx="4138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No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071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11DC7F-0EA2-F2CA-5FCC-863A682E3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Operadores relacionales y lógicos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13</a:t>
            </a:fld>
            <a:endParaRPr lang="es-P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E17FAC-5AE9-6C49-F2A8-1161E99F61B2}"/>
              </a:ext>
            </a:extLst>
          </p:cNvPr>
          <p:cNvGrpSpPr/>
          <p:nvPr/>
        </p:nvGrpSpPr>
        <p:grpSpPr>
          <a:xfrm>
            <a:off x="838200" y="-45063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E7F824F-897C-F84A-6430-3B12247E215B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2C87EB1-280A-FDC8-EDD7-FDF646E1F596}"/>
                </a:ext>
              </a:extLst>
            </p:cNvPr>
            <p:cNvSpPr txBox="1"/>
            <p:nvPr/>
          </p:nvSpPr>
          <p:spPr>
            <a:xfrm>
              <a:off x="1501540" y="1663444"/>
              <a:ext cx="323776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Expresiones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condicionales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1532A42-BC2E-2A33-8CFA-6E5AB3496426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8CB216C-2C5C-75F6-43D6-6FA3BCBA9316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A310C82-D0F4-F860-FC91-8F967AFDCE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1554372"/>
              </p:ext>
            </p:extLst>
          </p:nvPr>
        </p:nvGraphicFramePr>
        <p:xfrm>
          <a:off x="1998282" y="2480643"/>
          <a:ext cx="3704415" cy="3030339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321806">
                  <a:extLst>
                    <a:ext uri="{9D8B030D-6E8A-4147-A177-3AD203B41FA5}">
                      <a16:colId xmlns:a16="http://schemas.microsoft.com/office/drawing/2014/main" val="2874455171"/>
                    </a:ext>
                  </a:extLst>
                </a:gridCol>
                <a:gridCol w="2382609">
                  <a:extLst>
                    <a:ext uri="{9D8B030D-6E8A-4147-A177-3AD203B41FA5}">
                      <a16:colId xmlns:a16="http://schemas.microsoft.com/office/drawing/2014/main" val="1004048045"/>
                    </a:ext>
                  </a:extLst>
                </a:gridCol>
              </a:tblGrid>
              <a:tr h="613665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0" dirty="0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Operador Relacional​</a:t>
                      </a:r>
                      <a:endParaRPr lang="es-ES" sz="1600" b="0" i="0" dirty="0">
                        <a:solidFill>
                          <a:srgbClr val="FFFFFF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dirty="0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Significado​</a:t>
                      </a:r>
                      <a:endParaRPr lang="es-ES" sz="1600" b="0" i="0" dirty="0">
                        <a:solidFill>
                          <a:srgbClr val="FFFFFF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468790"/>
                  </a:ext>
                </a:extLst>
              </a:tr>
              <a:tr h="40277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&gt;​</a:t>
                      </a:r>
                      <a:endParaRPr lang="es-ES" sz="1600" b="1" i="0" dirty="0">
                        <a:solidFill>
                          <a:srgbClr val="000000"/>
                        </a:solidFill>
                        <a:effectLst/>
                        <a:latin typeface="JetBrains Mono" panose="02000009000000000000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Mayor que​</a:t>
                      </a:r>
                      <a:endParaRPr lang="es-ES" sz="1600" b="0" i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893722"/>
                  </a:ext>
                </a:extLst>
              </a:tr>
              <a:tr h="40277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&lt;​</a:t>
                      </a:r>
                      <a:endParaRPr lang="es-ES" sz="1600" b="1" i="0" dirty="0">
                        <a:solidFill>
                          <a:srgbClr val="000000"/>
                        </a:solidFill>
                        <a:effectLst/>
                        <a:latin typeface="JetBrains Mono" panose="02000009000000000000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Menor que​</a:t>
                      </a:r>
                      <a:endParaRPr lang="es-ES" sz="1600" b="0" i="0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939141"/>
                  </a:ext>
                </a:extLst>
              </a:tr>
              <a:tr h="40277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&gt;=​</a:t>
                      </a:r>
                      <a:endParaRPr lang="es-ES" sz="1600" b="1" i="0" dirty="0">
                        <a:solidFill>
                          <a:srgbClr val="000000"/>
                        </a:solidFill>
                        <a:effectLst/>
                        <a:latin typeface="JetBrains Mono" panose="02000009000000000000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Mayor o igual que​</a:t>
                      </a:r>
                      <a:endParaRPr lang="es-ES" sz="1600" b="0" i="0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8850219"/>
                  </a:ext>
                </a:extLst>
              </a:tr>
              <a:tr h="40277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&lt;=​</a:t>
                      </a:r>
                      <a:endParaRPr lang="es-ES" sz="1600" b="1" i="0" dirty="0">
                        <a:solidFill>
                          <a:srgbClr val="000000"/>
                        </a:solidFill>
                        <a:effectLst/>
                        <a:latin typeface="JetBrains Mono" panose="02000009000000000000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Menor o igual que​</a:t>
                      </a:r>
                      <a:endParaRPr lang="es-ES" sz="1600" b="0" i="0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323842"/>
                  </a:ext>
                </a:extLst>
              </a:tr>
              <a:tr h="40277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==​</a:t>
                      </a:r>
                      <a:endParaRPr lang="es-ES" sz="1600" b="1" i="0" dirty="0">
                        <a:solidFill>
                          <a:srgbClr val="000000"/>
                        </a:solidFill>
                        <a:effectLst/>
                        <a:latin typeface="JetBrains Mono" panose="02000009000000000000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Igual que​</a:t>
                      </a:r>
                      <a:endParaRPr lang="es-ES" sz="1600" b="0" i="0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029468"/>
                  </a:ext>
                </a:extLst>
              </a:tr>
              <a:tr h="40277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!=​</a:t>
                      </a:r>
                      <a:endParaRPr lang="es-ES" sz="1600" b="1" i="0" dirty="0">
                        <a:solidFill>
                          <a:srgbClr val="000000"/>
                        </a:solidFill>
                        <a:effectLst/>
                        <a:latin typeface="JetBrains Mono" panose="02000009000000000000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Diferente de​</a:t>
                      </a:r>
                      <a:endParaRPr lang="es-ES" sz="1600" b="0" i="0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2825370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81AF3A7B-A557-0084-1A04-760DB2E531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5598778"/>
              </p:ext>
            </p:extLst>
          </p:nvPr>
        </p:nvGraphicFramePr>
        <p:xfrm>
          <a:off x="6523001" y="2480640"/>
          <a:ext cx="3704415" cy="3030337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321806">
                  <a:extLst>
                    <a:ext uri="{9D8B030D-6E8A-4147-A177-3AD203B41FA5}">
                      <a16:colId xmlns:a16="http://schemas.microsoft.com/office/drawing/2014/main" val="2874455171"/>
                    </a:ext>
                  </a:extLst>
                </a:gridCol>
                <a:gridCol w="2382609">
                  <a:extLst>
                    <a:ext uri="{9D8B030D-6E8A-4147-A177-3AD203B41FA5}">
                      <a16:colId xmlns:a16="http://schemas.microsoft.com/office/drawing/2014/main" val="1004048045"/>
                    </a:ext>
                  </a:extLst>
                </a:gridCol>
              </a:tblGrid>
              <a:tr h="579121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0" dirty="0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Operador Lógico</a:t>
                      </a:r>
                      <a:endParaRPr lang="es-ES" sz="1600" b="0" i="0" dirty="0">
                        <a:solidFill>
                          <a:srgbClr val="FFFFFF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dirty="0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Significado​</a:t>
                      </a:r>
                      <a:endParaRPr lang="es-ES" sz="1600" b="0" i="0" dirty="0">
                        <a:solidFill>
                          <a:srgbClr val="FFFFFF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468790"/>
                  </a:ext>
                </a:extLst>
              </a:tr>
              <a:tr h="40853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i="0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i="0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AND (y)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893722"/>
                  </a:ext>
                </a:extLst>
              </a:tr>
              <a:tr h="40853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i="0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i="0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OR (o)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939141"/>
                  </a:ext>
                </a:extLst>
              </a:tr>
              <a:tr h="40853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i="0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i="0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NOT (no)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8850219"/>
                  </a:ext>
                </a:extLst>
              </a:tr>
              <a:tr h="40853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i="0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||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i="0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OR de cortocircuito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323842"/>
                  </a:ext>
                </a:extLst>
              </a:tr>
              <a:tr h="40853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i="0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&amp;&amp;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i="0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AND de cortocircuito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029468"/>
                  </a:ext>
                </a:extLst>
              </a:tr>
              <a:tr h="40853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600" b="1" i="0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600" b="0" i="0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XOR (o exclusivo)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2825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38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8F16B-D8B6-EA39-1E72-0C2DA4F9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Operadores lógicos de cortocircuito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6F91C2-BEB9-C742-80C9-4BF1886F08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14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D8B8F9-32FF-4E1D-B7F5-DFB4CAB3C17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Java proporciona versiones especiales de los operadores lógicos AND (&amp;) y OR (|), que son más eficientes.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La diferencia radica en que éstos evalúan el segundo operando sólo cuando sea necesario.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3CFE809-1A23-AE6E-F928-7688F6A1690E}"/>
              </a:ext>
            </a:extLst>
          </p:cNvPr>
          <p:cNvGrpSpPr/>
          <p:nvPr/>
        </p:nvGrpSpPr>
        <p:grpSpPr>
          <a:xfrm>
            <a:off x="838200" y="-45063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300B66-913F-5C7B-3BCD-8573FE964C34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69F9D25-E2B9-DC45-9762-B915779DDA88}"/>
                </a:ext>
              </a:extLst>
            </p:cNvPr>
            <p:cNvSpPr txBox="1"/>
            <p:nvPr/>
          </p:nvSpPr>
          <p:spPr>
            <a:xfrm>
              <a:off x="1501540" y="1663444"/>
              <a:ext cx="323776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Expresiones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condicionales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E61561-D70D-2BC3-144C-08991251C350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21C7DE9-2119-92EF-CF90-34F4BADF00FF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E13B111-CD87-8A73-ACD2-8F7968F544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7479870"/>
              </p:ext>
            </p:extLst>
          </p:nvPr>
        </p:nvGraphicFramePr>
        <p:xfrm>
          <a:off x="1415715" y="3256984"/>
          <a:ext cx="6060541" cy="914400"/>
        </p:xfrm>
        <a:graphic>
          <a:graphicData uri="http://schemas.openxmlformats.org/drawingml/2006/table">
            <a:tbl>
              <a:tblPr>
                <a:tableStyleId>{1E171933-4619-4E11-9A3F-F7608DF75F80}</a:tableStyleId>
              </a:tblPr>
              <a:tblGrid>
                <a:gridCol w="2162517">
                  <a:extLst>
                    <a:ext uri="{9D8B030D-6E8A-4147-A177-3AD203B41FA5}">
                      <a16:colId xmlns:a16="http://schemas.microsoft.com/office/drawing/2014/main" val="2167430778"/>
                    </a:ext>
                  </a:extLst>
                </a:gridCol>
                <a:gridCol w="3898024">
                  <a:extLst>
                    <a:ext uri="{9D8B030D-6E8A-4147-A177-3AD203B41FA5}">
                      <a16:colId xmlns:a16="http://schemas.microsoft.com/office/drawing/2014/main" val="2393414085"/>
                    </a:ext>
                  </a:extLst>
                </a:gridCol>
              </a:tblGrid>
              <a:tr h="40853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1" i="0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||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OR de cortocircuito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590169"/>
                  </a:ext>
                </a:extLst>
              </a:tr>
              <a:tr h="40853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1" i="0" dirty="0">
                          <a:solidFill>
                            <a:srgbClr val="000000"/>
                          </a:solidFill>
                          <a:effectLst/>
                          <a:latin typeface="JetBrains Mono" panose="02000009000000000000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&amp;&amp;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AND de cortocircuito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44236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523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8F16B-D8B6-EA39-1E72-0C2DA4F9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ES" sz="3600" dirty="0"/>
              <a:t>Operadores lógicos de cortocircuito. Ejemplo.</a:t>
            </a:r>
            <a:endParaRPr lang="en-US" sz="3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6F91C2-BEB9-C742-80C9-4BF1886F08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15</a:t>
            </a:fld>
            <a:endParaRPr lang="es-P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3CFE809-1A23-AE6E-F928-7688F6A1690E}"/>
              </a:ext>
            </a:extLst>
          </p:cNvPr>
          <p:cNvGrpSpPr/>
          <p:nvPr/>
        </p:nvGrpSpPr>
        <p:grpSpPr>
          <a:xfrm>
            <a:off x="838200" y="-45063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300B66-913F-5C7B-3BCD-8573FE964C34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69F9D25-E2B9-DC45-9762-B915779DDA88}"/>
                </a:ext>
              </a:extLst>
            </p:cNvPr>
            <p:cNvSpPr txBox="1"/>
            <p:nvPr/>
          </p:nvSpPr>
          <p:spPr>
            <a:xfrm>
              <a:off x="1501540" y="1663444"/>
              <a:ext cx="323776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Expresiones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condicionales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E61561-D70D-2BC3-144C-08991251C350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21C7DE9-2119-92EF-CF90-34F4BADF00FF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">
            <a:extLst>
              <a:ext uri="{FF2B5EF4-FFF2-40B4-BE49-F238E27FC236}">
                <a16:creationId xmlns:a16="http://schemas.microsoft.com/office/drawing/2014/main" id="{17D6CE35-6104-ACB5-3D54-7A1FAB8FB1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127322"/>
            <a:ext cx="5349486" cy="3736979"/>
          </a:xfrm>
          <a:prstGeom prst="roundRect">
            <a:avLst>
              <a:gd name="adj" fmla="val 3341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 =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b =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// Esta línea previene la división entre cero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(b !=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&amp;&amp; (a % b) ==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System.</a:t>
            </a: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(b +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 es un factor de "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 a);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else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System.</a:t>
            </a: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(b +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 NO es un factor de "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 a);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// Esta línea no previene la división entre cero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(b !=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&amp; (a % b) ==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System.</a:t>
            </a: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(b +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 es un factor de "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 a);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026242-2226-7E3A-0996-45794E8668BE}"/>
              </a:ext>
            </a:extLst>
          </p:cNvPr>
          <p:cNvSpPr txBox="1"/>
          <p:nvPr/>
        </p:nvSpPr>
        <p:spPr>
          <a:xfrm>
            <a:off x="6685607" y="3806766"/>
            <a:ext cx="4668193" cy="2057535"/>
          </a:xfrm>
          <a:prstGeom prst="roundRect">
            <a:avLst>
              <a:gd name="adj" fmla="val 5440"/>
            </a:avLst>
          </a:prstGeom>
          <a:solidFill>
            <a:schemeClr val="accent5">
              <a:lumMod val="5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 NO es un factor de 10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Exception in thread "main" </a:t>
            </a:r>
            <a:r>
              <a:rPr lang="en-US" dirty="0" err="1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java.lang.ArithmeticException</a:t>
            </a:r>
            <a:r>
              <a:rPr lang="en-US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/ by zero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	at </a:t>
            </a:r>
            <a:r>
              <a:rPr lang="en-US" dirty="0" err="1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Basics.Validations.Draft.main</a:t>
            </a:r>
            <a:r>
              <a:rPr lang="en-US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(Draft.java:19)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4FF2D8-C6BD-63D1-23CC-45020F0E7479}"/>
              </a:ext>
            </a:extLst>
          </p:cNvPr>
          <p:cNvSpPr txBox="1"/>
          <p:nvPr/>
        </p:nvSpPr>
        <p:spPr>
          <a:xfrm>
            <a:off x="6685607" y="3429000"/>
            <a:ext cx="7328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Salida: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820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8F16B-D8B6-EA39-1E72-0C2DA4F9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Operador NOT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6F91C2-BEB9-C742-80C9-4BF1886F08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16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D8B8F9-32FF-4E1D-B7F5-DFB4CAB3C17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Representado mediante el signo de exclamación: </a:t>
            </a:r>
            <a:r>
              <a:rPr lang="es-ES" b="1" dirty="0">
                <a:solidFill>
                  <a:srgbClr val="CC00CC"/>
                </a:solidFill>
              </a:rPr>
              <a:t>!</a:t>
            </a:r>
          </a:p>
          <a:p>
            <a:r>
              <a:rPr lang="es-ES" dirty="0"/>
              <a:t>Es un </a:t>
            </a:r>
            <a:r>
              <a:rPr lang="es-ES" b="1" dirty="0">
                <a:solidFill>
                  <a:schemeClr val="accent2"/>
                </a:solidFill>
              </a:rPr>
              <a:t>operador</a:t>
            </a:r>
            <a:r>
              <a:rPr lang="es-ES" dirty="0">
                <a:solidFill>
                  <a:schemeClr val="accent2"/>
                </a:solidFill>
              </a:rPr>
              <a:t> </a:t>
            </a:r>
            <a:r>
              <a:rPr lang="es-ES" b="1" dirty="0">
                <a:solidFill>
                  <a:schemeClr val="accent2"/>
                </a:solidFill>
              </a:rPr>
              <a:t>unario</a:t>
            </a:r>
            <a:r>
              <a:rPr lang="es-ES" dirty="0"/>
              <a:t>, usado como </a:t>
            </a:r>
            <a:r>
              <a:rPr lang="es-ES" b="1" dirty="0"/>
              <a:t>prefijo</a:t>
            </a:r>
            <a:r>
              <a:rPr lang="es-ES" dirty="0"/>
              <a:t>.</a:t>
            </a:r>
          </a:p>
          <a:p>
            <a:r>
              <a:rPr lang="es-ES" b="1" dirty="0">
                <a:solidFill>
                  <a:schemeClr val="accent2"/>
                </a:solidFill>
              </a:rPr>
              <a:t>Invierte</a:t>
            </a:r>
            <a:r>
              <a:rPr lang="es-ES" dirty="0"/>
              <a:t> el </a:t>
            </a:r>
            <a:r>
              <a:rPr lang="es-ES" b="1" dirty="0">
                <a:solidFill>
                  <a:schemeClr val="accent2"/>
                </a:solidFill>
              </a:rPr>
              <a:t>valor</a:t>
            </a:r>
            <a:r>
              <a:rPr lang="es-ES" dirty="0"/>
              <a:t> de la </a:t>
            </a:r>
            <a:r>
              <a:rPr lang="es-ES" b="1" dirty="0">
                <a:solidFill>
                  <a:schemeClr val="accent2"/>
                </a:solidFill>
              </a:rPr>
              <a:t>expresión booleana</a:t>
            </a:r>
            <a:r>
              <a:rPr lang="es-ES" dirty="0"/>
              <a:t>.</a:t>
            </a:r>
          </a:p>
          <a:p>
            <a:r>
              <a:rPr lang="es-ES" dirty="0"/>
              <a:t>Así, si la expresión es </a:t>
            </a:r>
            <a:r>
              <a:rPr lang="es-ES" dirty="0">
                <a:solidFill>
                  <a:schemeClr val="accent6"/>
                </a:solidFill>
              </a:rPr>
              <a:t>true</a:t>
            </a:r>
            <a:r>
              <a:rPr lang="es-ES" dirty="0"/>
              <a:t>, </a:t>
            </a:r>
            <a:r>
              <a:rPr lang="es-ES" b="1" dirty="0"/>
              <a:t>NOT</a:t>
            </a:r>
            <a:r>
              <a:rPr lang="es-ES" dirty="0"/>
              <a:t> la cambia a </a:t>
            </a:r>
            <a:r>
              <a:rPr lang="es-ES" dirty="0">
                <a:solidFill>
                  <a:srgbClr val="C00000"/>
                </a:solidFill>
              </a:rPr>
              <a:t>false</a:t>
            </a:r>
            <a:r>
              <a:rPr lang="es-ES" dirty="0"/>
              <a:t>, y viceversa.</a:t>
            </a:r>
          </a:p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3CFE809-1A23-AE6E-F928-7688F6A1690E}"/>
              </a:ext>
            </a:extLst>
          </p:cNvPr>
          <p:cNvGrpSpPr/>
          <p:nvPr/>
        </p:nvGrpSpPr>
        <p:grpSpPr>
          <a:xfrm>
            <a:off x="838200" y="-45063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300B66-913F-5C7B-3BCD-8573FE964C34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69F9D25-E2B9-DC45-9762-B915779DDA88}"/>
                </a:ext>
              </a:extLst>
            </p:cNvPr>
            <p:cNvSpPr txBox="1"/>
            <p:nvPr/>
          </p:nvSpPr>
          <p:spPr>
            <a:xfrm>
              <a:off x="1501540" y="1663444"/>
              <a:ext cx="323776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Expresiones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condicionales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E61561-D70D-2BC3-144C-08991251C350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21C7DE9-2119-92EF-CF90-34F4BADF00FF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">
            <a:extLst>
              <a:ext uri="{FF2B5EF4-FFF2-40B4-BE49-F238E27FC236}">
                <a16:creationId xmlns:a16="http://schemas.microsoft.com/office/drawing/2014/main" id="{17E0C01B-3D8B-0410-E0F2-F0F4EC6633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5715" y="4871565"/>
            <a:ext cx="4648654" cy="1479128"/>
          </a:xfrm>
          <a:prstGeom prst="roundRect">
            <a:avLst>
              <a:gd name="adj" fmla="val 8295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x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15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y =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boolean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xEsMayor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(x &gt; y);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1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"x es mayor a y: "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xEsMayor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1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"x es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menor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a y: "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 !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xEsMayor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281EF2-2641-EAF8-656A-FF51E184E118}"/>
              </a:ext>
            </a:extLst>
          </p:cNvPr>
          <p:cNvSpPr txBox="1"/>
          <p:nvPr/>
        </p:nvSpPr>
        <p:spPr>
          <a:xfrm>
            <a:off x="6194308" y="5718512"/>
            <a:ext cx="2482967" cy="636344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x es mayor a y: true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x es </a:t>
            </a:r>
            <a:r>
              <a:rPr lang="en-US" sz="11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menor</a:t>
            </a: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a y: false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68797B-63FF-AD4D-D25C-E97B84EDBEB2}"/>
              </a:ext>
            </a:extLst>
          </p:cNvPr>
          <p:cNvSpPr txBox="1"/>
          <p:nvPr/>
        </p:nvSpPr>
        <p:spPr>
          <a:xfrm>
            <a:off x="6194308" y="5303352"/>
            <a:ext cx="7328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Salida: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5532DA-ED31-68F5-E265-058134337234}"/>
              </a:ext>
            </a:extLst>
          </p:cNvPr>
          <p:cNvSpPr txBox="1"/>
          <p:nvPr/>
        </p:nvSpPr>
        <p:spPr>
          <a:xfrm>
            <a:off x="8232720" y="4563399"/>
            <a:ext cx="29209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Expresión alternativa usando </a:t>
            </a:r>
            <a:r>
              <a:rPr lang="es-ES" b="1" dirty="0"/>
              <a:t>NOT</a:t>
            </a:r>
            <a:endParaRPr lang="en-US" b="1" dirty="0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E68A15B1-6671-354B-12DD-25E1DFF6C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3925" y="4923729"/>
            <a:ext cx="2452360" cy="343924"/>
          </a:xfrm>
          <a:prstGeom prst="round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boolean 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xEsMayor = !(x &lt; y);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4610A1-B688-FD14-9C76-3B79E64677A3}"/>
              </a:ext>
            </a:extLst>
          </p:cNvPr>
          <p:cNvSpPr/>
          <p:nvPr/>
        </p:nvSpPr>
        <p:spPr>
          <a:xfrm>
            <a:off x="4010025" y="5078590"/>
            <a:ext cx="4181475" cy="297656"/>
          </a:xfrm>
          <a:custGeom>
            <a:avLst/>
            <a:gdLst>
              <a:gd name="connsiteX0" fmla="*/ 0 w 4086225"/>
              <a:gd name="connsiteY0" fmla="*/ 304800 h 304800"/>
              <a:gd name="connsiteX1" fmla="*/ 4086225 w 4086225"/>
              <a:gd name="connsiteY1" fmla="*/ 0 h 304800"/>
              <a:gd name="connsiteX0" fmla="*/ 0 w 4086225"/>
              <a:gd name="connsiteY0" fmla="*/ 304800 h 311443"/>
              <a:gd name="connsiteX1" fmla="*/ 4086225 w 4086225"/>
              <a:gd name="connsiteY1" fmla="*/ 0 h 311443"/>
              <a:gd name="connsiteX0" fmla="*/ 0 w 4181475"/>
              <a:gd name="connsiteY0" fmla="*/ 276225 h 283578"/>
              <a:gd name="connsiteX1" fmla="*/ 4181475 w 4181475"/>
              <a:gd name="connsiteY1" fmla="*/ 0 h 283578"/>
              <a:gd name="connsiteX0" fmla="*/ 0 w 4181475"/>
              <a:gd name="connsiteY0" fmla="*/ 293511 h 297656"/>
              <a:gd name="connsiteX1" fmla="*/ 4181475 w 4181475"/>
              <a:gd name="connsiteY1" fmla="*/ 17286 h 297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181475" h="297656">
                <a:moveTo>
                  <a:pt x="0" y="293511"/>
                </a:moveTo>
                <a:cubicBezTo>
                  <a:pt x="1390650" y="344311"/>
                  <a:pt x="2390775" y="-90664"/>
                  <a:pt x="4181475" y="17286"/>
                </a:cubicBezTo>
              </a:path>
            </a:pathLst>
          </a:custGeom>
          <a:noFill/>
          <a:ln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211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17</a:t>
            </a:fld>
            <a:endParaRPr lang="es-PE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98A8C9-355C-B375-F419-53EB7FBA52CF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68C5937-AEC8-D4AC-1863-47EC6A0DD5D7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DA0B8-3305-EA9B-D50C-133423FA16B6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719D950-4EA4-CB17-5AF9-0E716D1D0C9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DB44CEB-5449-91C4-4D8C-947E50150B6A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Expresiones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condicionales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03BC60EF-2E35-4547-6B69-1D20E07753F2}"/>
              </a:ext>
            </a:extLst>
          </p:cNvPr>
          <p:cNvSpPr/>
          <p:nvPr/>
        </p:nvSpPr>
        <p:spPr>
          <a:xfrm>
            <a:off x="1801640" y="683513"/>
            <a:ext cx="9678154" cy="559961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if</a:t>
              </a: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..</a:t>
              </a: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else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749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746FCACE-0081-81E5-452C-904E4F40B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065" y="2855923"/>
            <a:ext cx="4052935" cy="227977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6496778-15AE-E2AD-6527-DF78B8D75288}"/>
              </a:ext>
            </a:extLst>
          </p:cNvPr>
          <p:cNvGrpSpPr/>
          <p:nvPr/>
        </p:nvGrpSpPr>
        <p:grpSpPr>
          <a:xfrm>
            <a:off x="838200" y="-45064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BDBB713-BAA8-3131-5A3C-8922F59A2226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7B13905-59B5-D072-195B-6A7DCF3B51FC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if</a:t>
              </a: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..</a:t>
              </a: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else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9A5135-9E9D-4509-ACBB-5A2049860E51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80E33A6-C3D5-8ADF-F559-539E24DC73FE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511DC7F-0EA2-F2CA-5FCC-863A682E3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Estructura Condicional </a:t>
            </a:r>
            <a:r>
              <a:rPr lang="es-ES" dirty="0" err="1"/>
              <a:t>if</a:t>
            </a:r>
            <a:r>
              <a:rPr lang="es-ES" dirty="0"/>
              <a:t>..</a:t>
            </a:r>
            <a:r>
              <a:rPr lang="es-ES" dirty="0" err="1"/>
              <a:t>else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18</a:t>
            </a:fld>
            <a:endParaRPr lang="es-PE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634479D-FCFA-017B-C66F-56511C51731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7300865" cy="4373562"/>
          </a:xfrm>
        </p:spPr>
        <p:txBody>
          <a:bodyPr>
            <a:normAutofit/>
          </a:bodyPr>
          <a:lstStyle/>
          <a:p>
            <a:r>
              <a:rPr lang="es-ES" b="1" dirty="0" err="1">
                <a:solidFill>
                  <a:schemeClr val="accent2"/>
                </a:solidFill>
              </a:rPr>
              <a:t>if</a:t>
            </a:r>
            <a:r>
              <a:rPr lang="es-ES" b="1" dirty="0">
                <a:solidFill>
                  <a:schemeClr val="accent2"/>
                </a:solidFill>
              </a:rPr>
              <a:t>..</a:t>
            </a:r>
            <a:r>
              <a:rPr lang="es-ES" b="1" dirty="0" err="1">
                <a:solidFill>
                  <a:schemeClr val="accent2"/>
                </a:solidFill>
              </a:rPr>
              <a:t>else</a:t>
            </a:r>
            <a:r>
              <a:rPr lang="es-ES" dirty="0"/>
              <a:t> permite trabajar con expresiones condicionales.</a:t>
            </a:r>
          </a:p>
          <a:p>
            <a:r>
              <a:rPr lang="es-ES" dirty="0"/>
              <a:t>Puede usarse solo el bloque </a:t>
            </a:r>
            <a:r>
              <a:rPr lang="es-ES" b="1" dirty="0" err="1">
                <a:solidFill>
                  <a:schemeClr val="accent2"/>
                </a:solidFill>
              </a:rPr>
              <a:t>if</a:t>
            </a:r>
            <a:r>
              <a:rPr lang="es-ES" dirty="0"/>
              <a:t> (condicional simple), o </a:t>
            </a:r>
            <a:r>
              <a:rPr lang="es-ES" b="1" dirty="0" err="1">
                <a:solidFill>
                  <a:schemeClr val="accent2"/>
                </a:solidFill>
              </a:rPr>
              <a:t>if</a:t>
            </a:r>
            <a:r>
              <a:rPr lang="es-ES" dirty="0" err="1"/>
              <a:t>-</a:t>
            </a:r>
            <a:r>
              <a:rPr lang="es-ES" b="1" dirty="0" err="1">
                <a:solidFill>
                  <a:schemeClr val="accent2"/>
                </a:solidFill>
              </a:rPr>
              <a:t>else</a:t>
            </a:r>
            <a:r>
              <a:rPr lang="es-ES" dirty="0"/>
              <a:t> (condicional doble)</a:t>
            </a:r>
          </a:p>
          <a:p>
            <a:r>
              <a:rPr lang="es-ES" dirty="0"/>
              <a:t>Por legibilidad, se recomienda que las expresiones condicionales no sean complejas ni abarquen varias líneas.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EA54954-E93E-A914-5FE4-5AFFB7436974}"/>
              </a:ext>
            </a:extLst>
          </p:cNvPr>
          <p:cNvSpPr txBox="1"/>
          <p:nvPr/>
        </p:nvSpPr>
        <p:spPr>
          <a:xfrm>
            <a:off x="112557" y="6338977"/>
            <a:ext cx="9228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https://images.ctfassets.net/qnesrjodfi80/7ljFo1dCnYoICwQUAaEeiy/e027b10316be9a04aab6411d69065f7d/left_vs_right_16x9.jpg?w=1280&amp;h=720&amp;q=50&amp;fit=fill</a:t>
            </a:r>
          </a:p>
        </p:txBody>
      </p:sp>
    </p:spTree>
    <p:extLst>
      <p:ext uri="{BB962C8B-B14F-4D97-AF65-F5344CB8AC3E}">
        <p14:creationId xmlns:p14="http://schemas.microsoft.com/office/powerpoint/2010/main" val="2591662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6496778-15AE-E2AD-6527-DF78B8D75288}"/>
              </a:ext>
            </a:extLst>
          </p:cNvPr>
          <p:cNvGrpSpPr/>
          <p:nvPr/>
        </p:nvGrpSpPr>
        <p:grpSpPr>
          <a:xfrm>
            <a:off x="838200" y="-45064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BDBB713-BAA8-3131-5A3C-8922F59A2226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7B13905-59B5-D072-195B-6A7DCF3B51FC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if</a:t>
              </a: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..</a:t>
              </a: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else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9A5135-9E9D-4509-ACBB-5A2049860E51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80E33A6-C3D5-8ADF-F559-539E24DC73FE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511DC7F-0EA2-F2CA-5FCC-863A682E3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Estructura Condicional Simple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19</a:t>
            </a:fld>
            <a:endParaRPr lang="es-PE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78707D-2F51-0502-3EE1-4FAEFE363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52844" y="1982788"/>
            <a:ext cx="5295901" cy="4373562"/>
          </a:xfrm>
        </p:spPr>
        <p:txBody>
          <a:bodyPr/>
          <a:lstStyle/>
          <a:p>
            <a:r>
              <a:rPr lang="es-ES" dirty="0"/>
              <a:t>Una estructura condicional simple permite ejecutar ciertas instrucciones solo cuando la condición se cumple (</a:t>
            </a:r>
            <a:r>
              <a:rPr lang="es-ES" sz="2400" dirty="0">
                <a:solidFill>
                  <a:schemeClr val="accent6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r>
              <a:rPr lang="es-ES" dirty="0"/>
              <a:t>)</a:t>
            </a:r>
          </a:p>
          <a:p>
            <a:r>
              <a:rPr lang="es-ES" dirty="0"/>
              <a:t>Sintaxis: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C6CA1EF-F6D9-822B-2871-09F34C2F8FB6}"/>
              </a:ext>
            </a:extLst>
          </p:cNvPr>
          <p:cNvGrpSpPr/>
          <p:nvPr/>
        </p:nvGrpSpPr>
        <p:grpSpPr>
          <a:xfrm>
            <a:off x="5991370" y="1766229"/>
            <a:ext cx="5434821" cy="4626738"/>
            <a:chOff x="6471204" y="1515448"/>
            <a:chExt cx="5434821" cy="4626738"/>
          </a:xfrm>
        </p:grpSpPr>
        <p:sp>
          <p:nvSpPr>
            <p:cNvPr id="5" name="Arrow: Down 4">
              <a:extLst>
                <a:ext uri="{FF2B5EF4-FFF2-40B4-BE49-F238E27FC236}">
                  <a16:creationId xmlns:a16="http://schemas.microsoft.com/office/drawing/2014/main" id="{243FDA42-6B21-00E7-E7DF-C150FD05F0BA}"/>
                </a:ext>
              </a:extLst>
            </p:cNvPr>
            <p:cNvSpPr/>
            <p:nvPr/>
          </p:nvSpPr>
          <p:spPr>
            <a:xfrm>
              <a:off x="7878618" y="1515448"/>
              <a:ext cx="221670" cy="1037434"/>
            </a:xfrm>
            <a:prstGeom prst="downArrow">
              <a:avLst>
                <a:gd name="adj1" fmla="val 33333"/>
                <a:gd name="adj2" fmla="val 58365"/>
              </a:avLst>
            </a:prstGeom>
            <a:solidFill>
              <a:schemeClr val="tx1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Bent 14">
              <a:extLst>
                <a:ext uri="{FF2B5EF4-FFF2-40B4-BE49-F238E27FC236}">
                  <a16:creationId xmlns:a16="http://schemas.microsoft.com/office/drawing/2014/main" id="{10F77928-648F-FB14-19B9-5C793AB64C19}"/>
                </a:ext>
              </a:extLst>
            </p:cNvPr>
            <p:cNvSpPr/>
            <p:nvPr/>
          </p:nvSpPr>
          <p:spPr>
            <a:xfrm rot="5400000">
              <a:off x="9168965" y="2810706"/>
              <a:ext cx="716900" cy="1708727"/>
            </a:xfrm>
            <a:prstGeom prst="bentArrow">
              <a:avLst>
                <a:gd name="adj1" fmla="val 12805"/>
                <a:gd name="adj2" fmla="val 17357"/>
                <a:gd name="adj3" fmla="val 23824"/>
                <a:gd name="adj4" fmla="val 30816"/>
              </a:avLst>
            </a:prstGeom>
            <a:solidFill>
              <a:schemeClr val="tx1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Arrow: Bent 16">
              <a:extLst>
                <a:ext uri="{FF2B5EF4-FFF2-40B4-BE49-F238E27FC236}">
                  <a16:creationId xmlns:a16="http://schemas.microsoft.com/office/drawing/2014/main" id="{B06DAC44-C34C-37FC-094F-3F166381DCCE}"/>
                </a:ext>
              </a:extLst>
            </p:cNvPr>
            <p:cNvSpPr/>
            <p:nvPr/>
          </p:nvSpPr>
          <p:spPr>
            <a:xfrm rot="5400000" flipV="1">
              <a:off x="8014331" y="5197241"/>
              <a:ext cx="799997" cy="1089894"/>
            </a:xfrm>
            <a:prstGeom prst="bentArrow">
              <a:avLst>
                <a:gd name="adj1" fmla="val 11650"/>
                <a:gd name="adj2" fmla="val 15048"/>
                <a:gd name="adj3" fmla="val 23824"/>
                <a:gd name="adj4" fmla="val 30816"/>
              </a:avLst>
            </a:prstGeom>
            <a:solidFill>
              <a:schemeClr val="tx1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94233BE-97AE-E9AE-282E-BB987079EC46}"/>
                </a:ext>
              </a:extLst>
            </p:cNvPr>
            <p:cNvSpPr/>
            <p:nvPr/>
          </p:nvSpPr>
          <p:spPr>
            <a:xfrm flipH="1">
              <a:off x="7943272" y="4038965"/>
              <a:ext cx="92362" cy="185975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D9163227-4980-A85A-9F43-B8C1448014B7}"/>
                </a:ext>
              </a:extLst>
            </p:cNvPr>
            <p:cNvSpPr/>
            <p:nvPr/>
          </p:nvSpPr>
          <p:spPr>
            <a:xfrm rot="18900000">
              <a:off x="7421172" y="2775175"/>
              <a:ext cx="1136562" cy="1136562"/>
            </a:xfrm>
            <a:prstGeom prst="roundRect">
              <a:avLst>
                <a:gd name="adj" fmla="val 6071"/>
              </a:avLst>
            </a:prstGeom>
            <a:solidFill>
              <a:srgbClr val="92D050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84D748B6-A83C-EDCA-661F-B6630FEC7C53}"/>
                </a:ext>
              </a:extLst>
            </p:cNvPr>
            <p:cNvSpPr/>
            <p:nvPr/>
          </p:nvSpPr>
          <p:spPr>
            <a:xfrm>
              <a:off x="8950039" y="4033044"/>
              <a:ext cx="2613891" cy="785528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5E79441-33BE-4C23-4DD9-D8727CFB39BD}"/>
                </a:ext>
              </a:extLst>
            </p:cNvPr>
            <p:cNvSpPr txBox="1"/>
            <p:nvPr/>
          </p:nvSpPr>
          <p:spPr>
            <a:xfrm>
              <a:off x="7409306" y="3134151"/>
              <a:ext cx="1159293" cy="36933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800" dirty="0"/>
                <a:t>condición</a:t>
              </a:r>
              <a:endParaRPr lang="en-US" sz="18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3B8B4F0-F301-D88B-2962-BC042EFDAF6A}"/>
                </a:ext>
              </a:extLst>
            </p:cNvPr>
            <p:cNvSpPr txBox="1"/>
            <p:nvPr/>
          </p:nvSpPr>
          <p:spPr>
            <a:xfrm>
              <a:off x="9190449" y="4231594"/>
              <a:ext cx="2082621" cy="36933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800" dirty="0"/>
                <a:t>código condicional</a:t>
              </a:r>
              <a:endParaRPr lang="en-US" sz="18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770649-CB44-306B-9818-007FB9AF66AE}"/>
                </a:ext>
              </a:extLst>
            </p:cNvPr>
            <p:cNvSpPr txBox="1"/>
            <p:nvPr/>
          </p:nvSpPr>
          <p:spPr>
            <a:xfrm>
              <a:off x="10381779" y="3213719"/>
              <a:ext cx="1524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La condición es</a:t>
              </a:r>
              <a:r>
                <a:rPr lang="es-ES" sz="1800" dirty="0"/>
                <a:t> </a:t>
              </a:r>
              <a:r>
                <a:rPr lang="es-ES" sz="1800" dirty="0">
                  <a:solidFill>
                    <a:srgbClr val="92D050"/>
                  </a:solidFill>
                </a:rPr>
                <a:t>true</a:t>
              </a:r>
              <a:endParaRPr lang="en-US" sz="1800" dirty="0">
                <a:solidFill>
                  <a:srgbClr val="92D050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4898259-981A-B54D-3499-703BF0D4B40A}"/>
                </a:ext>
              </a:extLst>
            </p:cNvPr>
            <p:cNvSpPr txBox="1"/>
            <p:nvPr/>
          </p:nvSpPr>
          <p:spPr>
            <a:xfrm>
              <a:off x="6471204" y="4359443"/>
              <a:ext cx="1472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La condición es </a:t>
              </a:r>
              <a:r>
                <a:rPr lang="es-ES" sz="1800" dirty="0">
                  <a:solidFill>
                    <a:srgbClr val="C00000"/>
                  </a:solidFill>
                </a:rPr>
                <a:t>false</a:t>
              </a:r>
              <a:endParaRPr lang="en-US" sz="1800" dirty="0">
                <a:solidFill>
                  <a:srgbClr val="C00000"/>
                </a:solidFill>
              </a:endParaRPr>
            </a:p>
          </p:txBody>
        </p:sp>
        <p:sp>
          <p:nvSpPr>
            <p:cNvPr id="16" name="Arrow: Bent 15">
              <a:extLst>
                <a:ext uri="{FF2B5EF4-FFF2-40B4-BE49-F238E27FC236}">
                  <a16:creationId xmlns:a16="http://schemas.microsoft.com/office/drawing/2014/main" id="{86EFFC3B-D550-D84F-5DDE-E522C9485DD6}"/>
                </a:ext>
              </a:extLst>
            </p:cNvPr>
            <p:cNvSpPr/>
            <p:nvPr/>
          </p:nvSpPr>
          <p:spPr>
            <a:xfrm rot="10800000">
              <a:off x="8793123" y="4734938"/>
              <a:ext cx="1487268" cy="798652"/>
            </a:xfrm>
            <a:prstGeom prst="bentArrow">
              <a:avLst>
                <a:gd name="adj1" fmla="val 12805"/>
                <a:gd name="adj2" fmla="val 17357"/>
                <a:gd name="adj3" fmla="val 23824"/>
                <a:gd name="adj4" fmla="val 30816"/>
              </a:avLst>
            </a:prstGeom>
            <a:solidFill>
              <a:schemeClr val="tx1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7" name="Rectangle 1">
            <a:extLst>
              <a:ext uri="{FF2B5EF4-FFF2-40B4-BE49-F238E27FC236}">
                <a16:creationId xmlns:a16="http://schemas.microsoft.com/office/drawing/2014/main" id="{C62365E8-2ED7-528D-5E8F-D0B1A76BD8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3360" y="5023168"/>
            <a:ext cx="2980710" cy="1139603"/>
          </a:xfrm>
          <a:prstGeom prst="round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condicion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&gt;)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//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codigo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condicional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6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C4FC0-94CB-C0F6-8A83-2E9D719AA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8ACFEC-C1D6-EF0F-1C00-676A5733C9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>
                <a:solidFill>
                  <a:schemeClr val="bg1">
                    <a:lumMod val="75000"/>
                  </a:schemeClr>
                </a:solidFill>
              </a:rPr>
              <a:t>2</a:t>
            </a:fld>
            <a:endParaRPr lang="es-PE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93BA52-C53D-4D6F-F1C6-BC129A68EAB9}"/>
              </a:ext>
            </a:extLst>
          </p:cNvPr>
          <p:cNvSpPr txBox="1"/>
          <p:nvPr/>
        </p:nvSpPr>
        <p:spPr>
          <a:xfrm>
            <a:off x="90530" y="6233297"/>
            <a:ext cx="8363131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Imágenes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obtenidas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  <a:br>
              <a:rPr lang="en-US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https://cdn.fs.teachablecdn.com/uCoqmkHsS5OW2rTgbQIo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https://www.pngall.com/wp-content/uploads/4/Computer-Monitor-Transparent.png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35DF91-276C-C4DC-6B6B-B6C1296752FF}"/>
              </a:ext>
            </a:extLst>
          </p:cNvPr>
          <p:cNvGrpSpPr/>
          <p:nvPr/>
        </p:nvGrpSpPr>
        <p:grpSpPr>
          <a:xfrm>
            <a:off x="838200" y="1930554"/>
            <a:ext cx="2555914" cy="1947870"/>
            <a:chOff x="962906" y="1767591"/>
            <a:chExt cx="2555914" cy="194787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D06AF6D-861D-0833-A16C-3F0D212CF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052D14D-003D-E122-16E3-33BF8FEDC1A9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aritméticos.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4FDAC32-B8F2-6B73-1C60-0BD19EDA2882}"/>
              </a:ext>
            </a:extLst>
          </p:cNvPr>
          <p:cNvGrpSpPr/>
          <p:nvPr/>
        </p:nvGrpSpPr>
        <p:grpSpPr>
          <a:xfrm>
            <a:off x="3690039" y="1927171"/>
            <a:ext cx="2555914" cy="1947870"/>
            <a:chOff x="962906" y="1767591"/>
            <a:chExt cx="2555914" cy="194787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BE9C929-F616-80D1-BFBD-6AE8FAD9B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E931B7-7E7B-338B-F8D1-017B8DA6CB7A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relacionales.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2B47B97-75E2-C247-D6B0-DD7CA73B4A32}"/>
              </a:ext>
            </a:extLst>
          </p:cNvPr>
          <p:cNvGrpSpPr/>
          <p:nvPr/>
        </p:nvGrpSpPr>
        <p:grpSpPr>
          <a:xfrm>
            <a:off x="838200" y="4060385"/>
            <a:ext cx="2555914" cy="1947870"/>
            <a:chOff x="962906" y="1767591"/>
            <a:chExt cx="2555914" cy="194787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573E710-559E-6DE1-42C9-A93F6FA48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886AA8-1BC4-72B8-E01E-910241AEC5A3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lógicos.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5F977D5-B201-DCBA-8582-5FCDE99CCD68}"/>
              </a:ext>
            </a:extLst>
          </p:cNvPr>
          <p:cNvGrpSpPr/>
          <p:nvPr/>
        </p:nvGrpSpPr>
        <p:grpSpPr>
          <a:xfrm>
            <a:off x="3690039" y="4057002"/>
            <a:ext cx="2555914" cy="1947870"/>
            <a:chOff x="962906" y="1767591"/>
            <a:chExt cx="2555914" cy="194787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105FD31-95C3-5AA0-CE66-18DE3DA5B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B72AB31-4206-4D94-6089-D696DD3AC097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¿Qué es la clase </a:t>
              </a:r>
              <a:r>
                <a:rPr lang="es-ES" sz="1800" dirty="0" err="1">
                  <a:solidFill>
                    <a:schemeClr val="bg1"/>
                  </a:solidFill>
                </a:rPr>
                <a:t>Math</a:t>
              </a:r>
              <a:r>
                <a:rPr lang="es-ES" sz="1800" dirty="0">
                  <a:solidFill>
                    <a:schemeClr val="bg1"/>
                  </a:solidFill>
                </a:rPr>
                <a:t>? ¿Cuál es su utilidad?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0A44C57-BFDC-66F4-8F0C-9977BAE99F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90" b="11039"/>
          <a:stretch/>
        </p:blipFill>
        <p:spPr>
          <a:xfrm>
            <a:off x="5638130" y="639370"/>
            <a:ext cx="6463340" cy="610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29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6496778-15AE-E2AD-6527-DF78B8D75288}"/>
              </a:ext>
            </a:extLst>
          </p:cNvPr>
          <p:cNvGrpSpPr/>
          <p:nvPr/>
        </p:nvGrpSpPr>
        <p:grpSpPr>
          <a:xfrm>
            <a:off x="838200" y="-45064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BDBB713-BAA8-3131-5A3C-8922F59A2226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7B13905-59B5-D072-195B-6A7DCF3B51FC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if</a:t>
              </a: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..</a:t>
              </a: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else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9A5135-9E9D-4509-ACBB-5A2049860E51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80E33A6-C3D5-8ADF-F559-539E24DC73FE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511DC7F-0EA2-F2CA-5FCC-863A682E3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Condicional Simple en Java. Ejemplo.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20</a:t>
            </a:fld>
            <a:endParaRPr lang="es-PE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78707D-2F51-0502-3EE1-4FAEFE363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4584171"/>
            <a:ext cx="10515600" cy="1686197"/>
          </a:xfrm>
        </p:spPr>
        <p:txBody>
          <a:bodyPr>
            <a:normAutofit/>
          </a:bodyPr>
          <a:lstStyle/>
          <a:p>
            <a:r>
              <a:rPr lang="es-ES" dirty="0"/>
              <a:t>Recomendaciones de legibilidad:</a:t>
            </a:r>
          </a:p>
          <a:p>
            <a:pPr lvl="1"/>
            <a:r>
              <a:rPr lang="es-ES" dirty="0"/>
              <a:t>Evita expresiones condicionales complejas.</a:t>
            </a:r>
          </a:p>
          <a:p>
            <a:pPr lvl="1"/>
            <a:r>
              <a:rPr lang="es-ES" dirty="0"/>
              <a:t>Utiliza </a:t>
            </a:r>
            <a:r>
              <a:rPr lang="es-ES" b="1" dirty="0" err="1">
                <a:solidFill>
                  <a:schemeClr val="accent2"/>
                </a:solidFill>
              </a:rPr>
              <a:t>checks</a:t>
            </a:r>
            <a:r>
              <a:rPr lang="es-ES" dirty="0"/>
              <a:t> en Java.</a:t>
            </a:r>
            <a:endParaRPr lang="en-US" dirty="0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30DF9CCF-315B-BC6A-FCC6-2866D4545E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2700" y="1964516"/>
            <a:ext cx="6006599" cy="2369316"/>
          </a:xfrm>
          <a:prstGeom prst="roundRect">
            <a:avLst>
              <a:gd name="adj" fmla="val 7699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float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precioProducto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328.45f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unidadesCompradas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boolean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aplicaDescuento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unidadesCompradas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||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CED0D6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   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precioProducto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*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unidadesCompradas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2000.0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aplicaDescuento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Enhorabuena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! Tiene 10% de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descuento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713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6496778-15AE-E2AD-6527-DF78B8D75288}"/>
              </a:ext>
            </a:extLst>
          </p:cNvPr>
          <p:cNvGrpSpPr/>
          <p:nvPr/>
        </p:nvGrpSpPr>
        <p:grpSpPr>
          <a:xfrm>
            <a:off x="838200" y="-45064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BDBB713-BAA8-3131-5A3C-8922F59A2226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7B13905-59B5-D072-195B-6A7DCF3B51FC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if</a:t>
              </a: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..</a:t>
              </a: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else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9A5135-9E9D-4509-ACBB-5A2049860E51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80E33A6-C3D5-8ADF-F559-539E24DC73FE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511DC7F-0EA2-F2CA-5FCC-863A682E3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Estructura Condicional Doble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21</a:t>
            </a:fld>
            <a:endParaRPr lang="es-PE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78707D-2F51-0502-3EE1-4FAEFE363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1" y="1846262"/>
            <a:ext cx="5012652" cy="380362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es-ES" dirty="0"/>
              <a:t>Una estructura condicional doble permite ejecutar un conjunto de instrucciones si la condición se cumple (</a:t>
            </a:r>
            <a:r>
              <a:rPr lang="es-ES" sz="2400" dirty="0">
                <a:solidFill>
                  <a:schemeClr val="accent6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r>
              <a:rPr lang="es-ES" dirty="0"/>
              <a:t>), y…</a:t>
            </a:r>
          </a:p>
          <a:p>
            <a:pPr>
              <a:lnSpc>
                <a:spcPct val="120000"/>
              </a:lnSpc>
            </a:pPr>
            <a:r>
              <a:rPr lang="es-ES" dirty="0"/>
              <a:t>Si la condición no se cumple (</a:t>
            </a:r>
            <a:r>
              <a:rPr lang="es-ES" sz="2400" dirty="0">
                <a:solidFill>
                  <a:srgbClr val="C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false</a:t>
            </a:r>
            <a:r>
              <a:rPr lang="es-ES" dirty="0"/>
              <a:t>), entonces se ejecuta otro conjunto de instrucciones.</a:t>
            </a:r>
          </a:p>
          <a:p>
            <a:pPr>
              <a:lnSpc>
                <a:spcPct val="120000"/>
              </a:lnSpc>
            </a:pPr>
            <a:r>
              <a:rPr lang="es-ES" dirty="0"/>
              <a:t>Sintaxis: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AFD2C4F-4DC7-D213-972E-B166207E1074}"/>
              </a:ext>
            </a:extLst>
          </p:cNvPr>
          <p:cNvGrpSpPr/>
          <p:nvPr/>
        </p:nvGrpSpPr>
        <p:grpSpPr>
          <a:xfrm>
            <a:off x="6249909" y="1570019"/>
            <a:ext cx="5412739" cy="4705234"/>
            <a:chOff x="5826004" y="1018336"/>
            <a:chExt cx="5412739" cy="4705234"/>
          </a:xfrm>
        </p:grpSpPr>
        <p:sp>
          <p:nvSpPr>
            <p:cNvPr id="5" name="Arrow: Down 4">
              <a:extLst>
                <a:ext uri="{FF2B5EF4-FFF2-40B4-BE49-F238E27FC236}">
                  <a16:creationId xmlns:a16="http://schemas.microsoft.com/office/drawing/2014/main" id="{243FDA42-6B21-00E7-E7DF-C150FD05F0BA}"/>
                </a:ext>
              </a:extLst>
            </p:cNvPr>
            <p:cNvSpPr/>
            <p:nvPr/>
          </p:nvSpPr>
          <p:spPr>
            <a:xfrm>
              <a:off x="8414004" y="1018336"/>
              <a:ext cx="221670" cy="1037434"/>
            </a:xfrm>
            <a:prstGeom prst="downArrow">
              <a:avLst>
                <a:gd name="adj1" fmla="val 33333"/>
                <a:gd name="adj2" fmla="val 58365"/>
              </a:avLst>
            </a:prstGeom>
            <a:solidFill>
              <a:schemeClr val="tx1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Bent 14">
              <a:extLst>
                <a:ext uri="{FF2B5EF4-FFF2-40B4-BE49-F238E27FC236}">
                  <a16:creationId xmlns:a16="http://schemas.microsoft.com/office/drawing/2014/main" id="{10F77928-648F-FB14-19B9-5C793AB64C19}"/>
                </a:ext>
              </a:extLst>
            </p:cNvPr>
            <p:cNvSpPr/>
            <p:nvPr/>
          </p:nvSpPr>
          <p:spPr>
            <a:xfrm rot="5400000">
              <a:off x="9429635" y="2588311"/>
              <a:ext cx="716900" cy="1159294"/>
            </a:xfrm>
            <a:prstGeom prst="bentArrow">
              <a:avLst>
                <a:gd name="adj1" fmla="val 12805"/>
                <a:gd name="adj2" fmla="val 17357"/>
                <a:gd name="adj3" fmla="val 23824"/>
                <a:gd name="adj4" fmla="val 30816"/>
              </a:avLst>
            </a:prstGeom>
            <a:solidFill>
              <a:schemeClr val="tx1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85F717B-1AF8-4359-8847-A3F3D300038D}"/>
                </a:ext>
              </a:extLst>
            </p:cNvPr>
            <p:cNvGrpSpPr/>
            <p:nvPr/>
          </p:nvGrpSpPr>
          <p:grpSpPr>
            <a:xfrm>
              <a:off x="8366151" y="4299556"/>
              <a:ext cx="1971090" cy="1418670"/>
              <a:chOff x="8515027" y="4299556"/>
              <a:chExt cx="1822213" cy="1418670"/>
            </a:xfrm>
          </p:grpSpPr>
          <p:sp>
            <p:nvSpPr>
              <p:cNvPr id="17" name="Arrow: Bent 16">
                <a:extLst>
                  <a:ext uri="{FF2B5EF4-FFF2-40B4-BE49-F238E27FC236}">
                    <a16:creationId xmlns:a16="http://schemas.microsoft.com/office/drawing/2014/main" id="{B06DAC44-C34C-37FC-094F-3F166381DCCE}"/>
                  </a:ext>
                </a:extLst>
              </p:cNvPr>
              <p:cNvSpPr/>
              <p:nvPr/>
            </p:nvSpPr>
            <p:spPr>
              <a:xfrm rot="5400000" flipV="1">
                <a:off x="8659975" y="4773281"/>
                <a:ext cx="799997" cy="1089894"/>
              </a:xfrm>
              <a:prstGeom prst="bentArrow">
                <a:avLst>
                  <a:gd name="adj1" fmla="val 11650"/>
                  <a:gd name="adj2" fmla="val 15048"/>
                  <a:gd name="adj3" fmla="val 23824"/>
                  <a:gd name="adj4" fmla="val 30816"/>
                </a:avLst>
              </a:prstGeom>
              <a:solidFill>
                <a:schemeClr val="tx1"/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Arrow: Bent 15">
                <a:extLst>
                  <a:ext uri="{FF2B5EF4-FFF2-40B4-BE49-F238E27FC236}">
                    <a16:creationId xmlns:a16="http://schemas.microsoft.com/office/drawing/2014/main" id="{86EFFC3B-D550-D84F-5DDE-E522C9485DD6}"/>
                  </a:ext>
                </a:extLst>
              </p:cNvPr>
              <p:cNvSpPr/>
              <p:nvPr/>
            </p:nvSpPr>
            <p:spPr>
              <a:xfrm rot="10800000">
                <a:off x="9328509" y="4299556"/>
                <a:ext cx="1008731" cy="798652"/>
              </a:xfrm>
              <a:prstGeom prst="bentArrow">
                <a:avLst>
                  <a:gd name="adj1" fmla="val 12805"/>
                  <a:gd name="adj2" fmla="val 17357"/>
                  <a:gd name="adj3" fmla="val 23824"/>
                  <a:gd name="adj4" fmla="val 30816"/>
                </a:avLst>
              </a:prstGeom>
              <a:solidFill>
                <a:schemeClr val="tx1"/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770649-CB44-306B-9818-007FB9AF66AE}"/>
                </a:ext>
              </a:extLst>
            </p:cNvPr>
            <p:cNvSpPr txBox="1"/>
            <p:nvPr/>
          </p:nvSpPr>
          <p:spPr>
            <a:xfrm>
              <a:off x="6456513" y="2080444"/>
              <a:ext cx="1524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La condición es</a:t>
              </a:r>
              <a:r>
                <a:rPr lang="es-ES" sz="1800" dirty="0"/>
                <a:t> </a:t>
              </a:r>
              <a:r>
                <a:rPr lang="es-ES" sz="1800" dirty="0">
                  <a:solidFill>
                    <a:srgbClr val="92D050"/>
                  </a:solidFill>
                </a:rPr>
                <a:t>true</a:t>
              </a:r>
              <a:endParaRPr lang="en-US" sz="1800" dirty="0">
                <a:solidFill>
                  <a:srgbClr val="92D050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4898259-981A-B54D-3499-703BF0D4B40A}"/>
                </a:ext>
              </a:extLst>
            </p:cNvPr>
            <p:cNvSpPr txBox="1"/>
            <p:nvPr/>
          </p:nvSpPr>
          <p:spPr>
            <a:xfrm>
              <a:off x="9052998" y="2080444"/>
              <a:ext cx="1472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La condición es </a:t>
              </a:r>
              <a:r>
                <a:rPr lang="es-ES" sz="1800" dirty="0">
                  <a:solidFill>
                    <a:srgbClr val="C00000"/>
                  </a:solidFill>
                </a:rPr>
                <a:t>false</a:t>
              </a:r>
              <a:endParaRPr lang="en-US" sz="1800" dirty="0">
                <a:solidFill>
                  <a:srgbClr val="C00000"/>
                </a:solidFill>
              </a:endParaRPr>
            </a:p>
          </p:txBody>
        </p:sp>
        <p:sp>
          <p:nvSpPr>
            <p:cNvPr id="25" name="Arrow: Bent 24">
              <a:extLst>
                <a:ext uri="{FF2B5EF4-FFF2-40B4-BE49-F238E27FC236}">
                  <a16:creationId xmlns:a16="http://schemas.microsoft.com/office/drawing/2014/main" id="{2B854242-5DEC-F353-3DBB-C719E3F2D821}"/>
                </a:ext>
              </a:extLst>
            </p:cNvPr>
            <p:cNvSpPr/>
            <p:nvPr/>
          </p:nvSpPr>
          <p:spPr>
            <a:xfrm rot="16200000" flipH="1">
              <a:off x="6818634" y="2588311"/>
              <a:ext cx="716900" cy="1159294"/>
            </a:xfrm>
            <a:prstGeom prst="bentArrow">
              <a:avLst>
                <a:gd name="adj1" fmla="val 12805"/>
                <a:gd name="adj2" fmla="val 17357"/>
                <a:gd name="adj3" fmla="val 23824"/>
                <a:gd name="adj4" fmla="val 30816"/>
              </a:avLst>
            </a:prstGeom>
            <a:solidFill>
              <a:schemeClr val="tx1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7F181C0-018B-39CB-9A87-4419920E74B8}"/>
                </a:ext>
              </a:extLst>
            </p:cNvPr>
            <p:cNvGrpSpPr/>
            <p:nvPr/>
          </p:nvGrpSpPr>
          <p:grpSpPr>
            <a:xfrm>
              <a:off x="7952728" y="2278063"/>
              <a:ext cx="1159293" cy="1136562"/>
              <a:chOff x="7952728" y="2278063"/>
              <a:chExt cx="1159293" cy="1136562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D9163227-4980-A85A-9F43-B8C1448014B7}"/>
                  </a:ext>
                </a:extLst>
              </p:cNvPr>
              <p:cNvSpPr/>
              <p:nvPr/>
            </p:nvSpPr>
            <p:spPr>
              <a:xfrm rot="18900000">
                <a:off x="7956558" y="2278063"/>
                <a:ext cx="1136562" cy="1136562"/>
              </a:xfrm>
              <a:prstGeom prst="roundRect">
                <a:avLst>
                  <a:gd name="adj" fmla="val 6071"/>
                </a:avLst>
              </a:prstGeom>
              <a:solidFill>
                <a:srgbClr val="92D050"/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5E79441-33BE-4C23-4DD9-D8727CFB39BD}"/>
                  </a:ext>
                </a:extLst>
              </p:cNvPr>
              <p:cNvSpPr txBox="1"/>
              <p:nvPr/>
            </p:nvSpPr>
            <p:spPr>
              <a:xfrm>
                <a:off x="7952728" y="2633378"/>
                <a:ext cx="1159293" cy="369332"/>
              </a:xfrm>
              <a:prstGeom prst="rect">
                <a:avLst/>
              </a:prstGeom>
              <a:noFill/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1800" dirty="0"/>
                  <a:t>condición</a:t>
                </a:r>
                <a:endParaRPr lang="en-US" sz="1800" dirty="0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CC955ED-2DF4-CBE7-9CB0-F0757A4DEB22}"/>
                </a:ext>
              </a:extLst>
            </p:cNvPr>
            <p:cNvGrpSpPr/>
            <p:nvPr/>
          </p:nvGrpSpPr>
          <p:grpSpPr>
            <a:xfrm flipH="1">
              <a:off x="6693727" y="4304900"/>
              <a:ext cx="1916872" cy="1418670"/>
              <a:chOff x="8515027" y="4299556"/>
              <a:chExt cx="1822213" cy="1418670"/>
            </a:xfrm>
          </p:grpSpPr>
          <p:sp>
            <p:nvSpPr>
              <p:cNvPr id="30" name="Arrow: Bent 29">
                <a:extLst>
                  <a:ext uri="{FF2B5EF4-FFF2-40B4-BE49-F238E27FC236}">
                    <a16:creationId xmlns:a16="http://schemas.microsoft.com/office/drawing/2014/main" id="{D2515087-A88E-184E-2A22-86A73BAD68C2}"/>
                  </a:ext>
                </a:extLst>
              </p:cNvPr>
              <p:cNvSpPr/>
              <p:nvPr/>
            </p:nvSpPr>
            <p:spPr>
              <a:xfrm rot="5400000" flipV="1">
                <a:off x="8659975" y="4773281"/>
                <a:ext cx="799997" cy="1089894"/>
              </a:xfrm>
              <a:prstGeom prst="bentArrow">
                <a:avLst>
                  <a:gd name="adj1" fmla="val 11650"/>
                  <a:gd name="adj2" fmla="val 15048"/>
                  <a:gd name="adj3" fmla="val 23824"/>
                  <a:gd name="adj4" fmla="val 30816"/>
                </a:avLst>
              </a:prstGeom>
              <a:solidFill>
                <a:schemeClr val="tx1"/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Arrow: Bent 28">
                <a:extLst>
                  <a:ext uri="{FF2B5EF4-FFF2-40B4-BE49-F238E27FC236}">
                    <a16:creationId xmlns:a16="http://schemas.microsoft.com/office/drawing/2014/main" id="{1F301EC5-5CAE-F5E7-C7B4-DE286F06C16C}"/>
                  </a:ext>
                </a:extLst>
              </p:cNvPr>
              <p:cNvSpPr/>
              <p:nvPr/>
            </p:nvSpPr>
            <p:spPr>
              <a:xfrm rot="10800000">
                <a:off x="9328509" y="4299556"/>
                <a:ext cx="1008731" cy="798652"/>
              </a:xfrm>
              <a:prstGeom prst="bentArrow">
                <a:avLst>
                  <a:gd name="adj1" fmla="val 12805"/>
                  <a:gd name="adj2" fmla="val 17357"/>
                  <a:gd name="adj3" fmla="val 23824"/>
                  <a:gd name="adj4" fmla="val 30816"/>
                </a:avLst>
              </a:prstGeom>
              <a:solidFill>
                <a:schemeClr val="tx1"/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A5174D0-36FD-8CCF-BE04-4613F1601DD0}"/>
                </a:ext>
              </a:extLst>
            </p:cNvPr>
            <p:cNvGrpSpPr/>
            <p:nvPr/>
          </p:nvGrpSpPr>
          <p:grpSpPr>
            <a:xfrm>
              <a:off x="5826004" y="3553701"/>
              <a:ext cx="5412739" cy="785528"/>
              <a:chOff x="5809572" y="4033044"/>
              <a:chExt cx="5412739" cy="785528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84D748B6-A83C-EDCA-661F-B6630FEC7C53}"/>
                  </a:ext>
                </a:extLst>
              </p:cNvPr>
              <p:cNvSpPr/>
              <p:nvPr/>
            </p:nvSpPr>
            <p:spPr>
              <a:xfrm>
                <a:off x="9291659" y="4033044"/>
                <a:ext cx="1930652" cy="785528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3B8B4F0-F301-D88B-2962-BC042EFDAF6A}"/>
                  </a:ext>
                </a:extLst>
              </p:cNvPr>
              <p:cNvSpPr txBox="1"/>
              <p:nvPr/>
            </p:nvSpPr>
            <p:spPr>
              <a:xfrm>
                <a:off x="9474363" y="4078176"/>
                <a:ext cx="1531188" cy="646331"/>
              </a:xfrm>
              <a:prstGeom prst="rect">
                <a:avLst/>
              </a:prstGeom>
              <a:noFill/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1800" dirty="0"/>
                  <a:t>código </a:t>
                </a:r>
                <a:br>
                  <a:rPr lang="es-ES" sz="1800" dirty="0"/>
                </a:br>
                <a:r>
                  <a:rPr lang="es-ES" sz="1800" dirty="0"/>
                  <a:t>condicional 2</a:t>
                </a:r>
                <a:endParaRPr lang="en-US" sz="1800" dirty="0"/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50B67CA1-93B2-2BD4-F54E-D95AA629B416}"/>
                  </a:ext>
                </a:extLst>
              </p:cNvPr>
              <p:cNvSpPr/>
              <p:nvPr/>
            </p:nvSpPr>
            <p:spPr>
              <a:xfrm>
                <a:off x="5809572" y="4033044"/>
                <a:ext cx="1930652" cy="785528"/>
              </a:xfrm>
              <a:prstGeom prst="roundRect">
                <a:avLst/>
              </a:prstGeom>
              <a:solidFill>
                <a:srgbClr val="8E927B"/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13B4267-C32C-D3BB-BFB4-CA2BFDDF6479}"/>
                  </a:ext>
                </a:extLst>
              </p:cNvPr>
              <p:cNvSpPr txBox="1"/>
              <p:nvPr/>
            </p:nvSpPr>
            <p:spPr>
              <a:xfrm>
                <a:off x="5965864" y="4102642"/>
                <a:ext cx="1531188" cy="646331"/>
              </a:xfrm>
              <a:prstGeom prst="rect">
                <a:avLst/>
              </a:prstGeom>
              <a:noFill/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/>
                    </a:solidFill>
                  </a:rPr>
                  <a:t>código </a:t>
                </a:r>
                <a:br>
                  <a:rPr lang="es-ES" sz="1800" dirty="0">
                    <a:solidFill>
                      <a:schemeClr val="bg1"/>
                    </a:solidFill>
                  </a:rPr>
                </a:br>
                <a:r>
                  <a:rPr lang="es-ES" sz="1800" dirty="0">
                    <a:solidFill>
                      <a:schemeClr val="bg1"/>
                    </a:solidFill>
                  </a:rPr>
                  <a:t>condicional 1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8" name="Rectangle 1">
            <a:extLst>
              <a:ext uri="{FF2B5EF4-FFF2-40B4-BE49-F238E27FC236}">
                <a16:creationId xmlns:a16="http://schemas.microsoft.com/office/drawing/2014/main" id="{6B689B9B-8EA3-1A8A-F401-87E8F67B9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4036" y="5130347"/>
            <a:ext cx="2598417" cy="1479128"/>
          </a:xfrm>
          <a:prstGeom prst="roundRect">
            <a:avLst>
              <a:gd name="adj" fmla="val 9322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(&lt;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condicion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&gt;)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//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codigo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condicional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1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 else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//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codigo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condicional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2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27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6496778-15AE-E2AD-6527-DF78B8D75288}"/>
              </a:ext>
            </a:extLst>
          </p:cNvPr>
          <p:cNvGrpSpPr/>
          <p:nvPr/>
        </p:nvGrpSpPr>
        <p:grpSpPr>
          <a:xfrm>
            <a:off x="838200" y="-45064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BDBB713-BAA8-3131-5A3C-8922F59A2226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7B13905-59B5-D072-195B-6A7DCF3B51FC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if</a:t>
              </a: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..</a:t>
              </a: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else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9A5135-9E9D-4509-ACBB-5A2049860E51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80E33A6-C3D5-8ADF-F559-539E24DC73FE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511DC7F-0EA2-F2CA-5FCC-863A682E3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Condicional Doble en Java. Ejemplo.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22</a:t>
            </a:fld>
            <a:endParaRPr lang="es-PE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78707D-2F51-0502-3EE1-4FAEFE363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5097096"/>
            <a:ext cx="10515600" cy="1222312"/>
          </a:xfrm>
        </p:spPr>
        <p:txBody>
          <a:bodyPr/>
          <a:lstStyle/>
          <a:p>
            <a:r>
              <a:rPr lang="es-ES" dirty="0"/>
              <a:t>Recomendaciones de legibilidad:</a:t>
            </a:r>
          </a:p>
          <a:p>
            <a:pPr lvl="1"/>
            <a:r>
              <a:rPr lang="es-ES" dirty="0"/>
              <a:t>Evita anidar condiciones.</a:t>
            </a:r>
            <a:endParaRPr lang="en-US" dirty="0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30DF9CCF-315B-BC6A-FCC6-2866D4545E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3933" y="2061292"/>
            <a:ext cx="6064133" cy="2944745"/>
          </a:xfrm>
          <a:prstGeom prst="roundRect">
            <a:avLst>
              <a:gd name="adj" fmla="val 7699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float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precioProducto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328.45f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unidadesCompradas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boolean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aplicaDescuento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unidadesCompradas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||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CED0D6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   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precioProducto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*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unidadesCompradas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2000.0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aplicaDescuento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Enhorabuena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! Tiene 10% de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descuento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C91D9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else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“Gracias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compra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24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6496778-15AE-E2AD-6527-DF78B8D75288}"/>
              </a:ext>
            </a:extLst>
          </p:cNvPr>
          <p:cNvGrpSpPr/>
          <p:nvPr/>
        </p:nvGrpSpPr>
        <p:grpSpPr>
          <a:xfrm>
            <a:off x="838200" y="-45064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BDBB713-BAA8-3131-5A3C-8922F59A2226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7B13905-59B5-D072-195B-6A7DCF3B51FC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if</a:t>
              </a: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..</a:t>
              </a: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else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9A5135-9E9D-4509-ACBB-5A2049860E51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80E33A6-C3D5-8ADF-F559-539E24DC73FE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511DC7F-0EA2-F2CA-5FCC-863A682E3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Usos comunes de condicionales dobles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23</a:t>
            </a:fld>
            <a:endParaRPr lang="es-PE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09C9E72-97C9-6717-7504-ED928DA0836A}"/>
              </a:ext>
            </a:extLst>
          </p:cNvPr>
          <p:cNvSpPr/>
          <p:nvPr/>
        </p:nvSpPr>
        <p:spPr>
          <a:xfrm>
            <a:off x="1846907" y="2326746"/>
            <a:ext cx="2960483" cy="878186"/>
          </a:xfrm>
          <a:prstGeom prst="roundRect">
            <a:avLst/>
          </a:prstGeom>
          <a:solidFill>
            <a:srgbClr val="8E927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Helvetica" pitchFamily="2" charset="0"/>
              </a:rPr>
              <a:t>Alterar entradas</a:t>
            </a:r>
            <a:endParaRPr lang="en-US" sz="2000" dirty="0"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27C9E1-EE6C-A4BA-60E4-0FA5FFA411D5}"/>
              </a:ext>
            </a:extLst>
          </p:cNvPr>
          <p:cNvSpPr txBox="1"/>
          <p:nvPr/>
        </p:nvSpPr>
        <p:spPr>
          <a:xfrm>
            <a:off x="6174466" y="2504229"/>
            <a:ext cx="43637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latin typeface="Helvetica" pitchFamily="2" charset="0"/>
              </a:rPr>
              <a:t>Lectura de ciertos datos</a:t>
            </a:r>
            <a:r>
              <a:rPr lang="es-ES" sz="2000" dirty="0">
                <a:latin typeface="Helvetica" pitchFamily="2" charset="0"/>
              </a:rPr>
              <a:t> en base a una o varias condiciones.</a:t>
            </a:r>
            <a:endParaRPr lang="en-US" sz="2000" dirty="0">
              <a:latin typeface="Helvetica" pitchFamily="2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A8B7B8D-16D6-56D9-13EB-9C7D68406AB9}"/>
              </a:ext>
            </a:extLst>
          </p:cNvPr>
          <p:cNvSpPr/>
          <p:nvPr/>
        </p:nvSpPr>
        <p:spPr>
          <a:xfrm>
            <a:off x="5269117" y="2639474"/>
            <a:ext cx="497940" cy="252730"/>
          </a:xfrm>
          <a:prstGeom prst="rightArrow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7F7BEFE-F7C9-A930-3327-937812BD6D5D}"/>
              </a:ext>
            </a:extLst>
          </p:cNvPr>
          <p:cNvSpPr/>
          <p:nvPr/>
        </p:nvSpPr>
        <p:spPr>
          <a:xfrm>
            <a:off x="1846907" y="3572351"/>
            <a:ext cx="2960483" cy="878186"/>
          </a:xfrm>
          <a:prstGeom prst="roundRect">
            <a:avLst/>
          </a:prstGeom>
          <a:solidFill>
            <a:srgbClr val="1B5E8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Helvetica" pitchFamily="2" charset="0"/>
              </a:rPr>
              <a:t>Alterar procesos</a:t>
            </a:r>
            <a:endParaRPr lang="en-US" sz="2000" dirty="0">
              <a:latin typeface="Helvetic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898D1F-EFFD-1435-CAB0-792A16B6453A}"/>
              </a:ext>
            </a:extLst>
          </p:cNvPr>
          <p:cNvSpPr txBox="1"/>
          <p:nvPr/>
        </p:nvSpPr>
        <p:spPr>
          <a:xfrm>
            <a:off x="6174466" y="3749834"/>
            <a:ext cx="43637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latin typeface="Helvetica" pitchFamily="2" charset="0"/>
              </a:rPr>
              <a:t>Realización de cálculos distintos</a:t>
            </a:r>
            <a:r>
              <a:rPr lang="es-ES" sz="2000" dirty="0">
                <a:latin typeface="Helvetica" pitchFamily="2" charset="0"/>
              </a:rPr>
              <a:t> en base a una o varias condiciones.</a:t>
            </a:r>
            <a:endParaRPr lang="en-US" sz="2000" dirty="0">
              <a:latin typeface="Helvetica" pitchFamily="2" charset="0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B50D9B8-0E1B-6E6B-F287-33C213A30C9E}"/>
              </a:ext>
            </a:extLst>
          </p:cNvPr>
          <p:cNvSpPr/>
          <p:nvPr/>
        </p:nvSpPr>
        <p:spPr>
          <a:xfrm>
            <a:off x="5269117" y="3885079"/>
            <a:ext cx="497940" cy="252730"/>
          </a:xfrm>
          <a:prstGeom prst="rightArrow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4E5B037-D861-67B8-E8BB-E34E65250C85}"/>
              </a:ext>
            </a:extLst>
          </p:cNvPr>
          <p:cNvSpPr/>
          <p:nvPr/>
        </p:nvSpPr>
        <p:spPr>
          <a:xfrm>
            <a:off x="1846907" y="4806638"/>
            <a:ext cx="2960483" cy="87818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Helvetica" pitchFamily="2" charset="0"/>
              </a:rPr>
              <a:t>Alterar salidas</a:t>
            </a:r>
            <a:endParaRPr lang="en-US" sz="2000" dirty="0">
              <a:latin typeface="Helvetica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E6ECD5-923C-4DC8-A276-EB5D5DAA176B}"/>
              </a:ext>
            </a:extLst>
          </p:cNvPr>
          <p:cNvSpPr txBox="1"/>
          <p:nvPr/>
        </p:nvSpPr>
        <p:spPr>
          <a:xfrm>
            <a:off x="6174466" y="4984121"/>
            <a:ext cx="43637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latin typeface="Helvetica" pitchFamily="2" charset="0"/>
              </a:rPr>
              <a:t>Mostrar diferentes mensajes o resultados</a:t>
            </a:r>
            <a:r>
              <a:rPr lang="es-ES" sz="2000" dirty="0">
                <a:latin typeface="Helvetica" pitchFamily="2" charset="0"/>
              </a:rPr>
              <a:t> en base a una o varias condiciones.</a:t>
            </a:r>
            <a:endParaRPr lang="en-US" sz="2000" dirty="0">
              <a:latin typeface="Helvetica" pitchFamily="2" charset="0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31644A13-8152-4E11-A402-395F0ACED643}"/>
              </a:ext>
            </a:extLst>
          </p:cNvPr>
          <p:cNvSpPr/>
          <p:nvPr/>
        </p:nvSpPr>
        <p:spPr>
          <a:xfrm>
            <a:off x="5269117" y="5119366"/>
            <a:ext cx="497940" cy="252730"/>
          </a:xfrm>
          <a:prstGeom prst="rightArrow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9927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24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Expresiones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condicionales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Estructura condicional </a:t>
              </a:r>
              <a:br>
                <a:rPr lang="es-ES" dirty="0">
                  <a:solidFill>
                    <a:schemeClr val="bg1"/>
                  </a:solidFill>
                  <a:latin typeface="Helvetica" pitchFamily="2" charset="0"/>
                </a:rPr>
              </a:b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if</a:t>
              </a:r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..</a:t>
              </a:r>
              <a:r>
                <a:rPr lang="es-ES" dirty="0" err="1">
                  <a:solidFill>
                    <a:schemeClr val="bg1"/>
                  </a:solidFill>
                  <a:latin typeface="Helvetica" pitchFamily="2" charset="0"/>
                </a:rPr>
                <a:t>else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03BC60EF-2E35-4547-6B69-1D20E07753F2}"/>
              </a:ext>
            </a:extLst>
          </p:cNvPr>
          <p:cNvSpPr/>
          <p:nvPr/>
        </p:nvSpPr>
        <p:spPr>
          <a:xfrm>
            <a:off x="1801640" y="683513"/>
            <a:ext cx="9678154" cy="559961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98A8C9-355C-B375-F419-53EB7FBA52CF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68C5937-AEC8-D4AC-1863-47EC6A0DD5D7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DA0B8-3305-EA9B-D50C-133423FA16B6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719D950-4EA4-CB17-5AF9-0E716D1D0C9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DB44CEB-5449-91C4-4D8C-947E50150B6A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019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FD05E0-12E4-D01F-23F4-817F43941465}"/>
              </a:ext>
            </a:extLst>
          </p:cNvPr>
          <p:cNvGrpSpPr/>
          <p:nvPr/>
        </p:nvGrpSpPr>
        <p:grpSpPr>
          <a:xfrm>
            <a:off x="838200" y="-3637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065DF55-871B-DE0D-55D0-A76A7BFFE748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DAFD791-CE48-D6CE-054C-DD03D8148773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2EE1B15-8E01-A903-41BB-07C1C2721AC3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B012077-F122-9980-B78D-28C7C76B7A11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BE1005E2-C1AE-8447-C3C1-6BCDDFBE2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Casos de decisión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6E9820-73C4-A1C2-8C7C-288185F4E6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25</a:t>
            </a:fld>
            <a:endParaRPr lang="es-PE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BA37955-1EF4-BF30-5DFB-F6C64B6D53C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0800" indent="0">
              <a:buNone/>
            </a:pPr>
            <a:r>
              <a:rPr lang="es-ES" dirty="0"/>
              <a:t>Para cada caso, plantea las expresiones condicionales aplicadas a la estructura </a:t>
            </a:r>
            <a:r>
              <a:rPr lang="es-ES" b="1" dirty="0" err="1"/>
              <a:t>if</a:t>
            </a:r>
            <a:r>
              <a:rPr lang="es-ES" b="1" dirty="0"/>
              <a:t>..</a:t>
            </a:r>
            <a:r>
              <a:rPr lang="es-ES" b="1" dirty="0" err="1"/>
              <a:t>else</a:t>
            </a:r>
            <a:endParaRPr lang="es-ES" b="1" dirty="0"/>
          </a:p>
          <a:p>
            <a:pPr marL="50800" indent="0">
              <a:buNone/>
            </a:pPr>
            <a:endParaRPr lang="es-ES" sz="1200" dirty="0">
              <a:solidFill>
                <a:schemeClr val="bg1">
                  <a:lumMod val="50000"/>
                </a:schemeClr>
              </a:solidFill>
            </a:endParaRPr>
          </a:p>
          <a:p>
            <a:pPr marL="50800" indent="0">
              <a:buNone/>
            </a:pPr>
            <a:r>
              <a:rPr lang="es-ES" dirty="0">
                <a:solidFill>
                  <a:schemeClr val="accent1"/>
                </a:solidFill>
              </a:rPr>
              <a:t>Ejemplo:</a:t>
            </a:r>
          </a:p>
          <a:p>
            <a:pPr marL="50800" indent="0"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Una joyería aplica un descuento si el cliente ha comprado productos por un monto no menor de 2500 soles. Dicho monto está almacenado en la variable </a:t>
            </a:r>
            <a:r>
              <a:rPr lang="es-ES" b="1" dirty="0" err="1">
                <a:solidFill>
                  <a:schemeClr val="bg1">
                    <a:lumMod val="50000"/>
                  </a:schemeClr>
                </a:solidFill>
              </a:rPr>
              <a:t>montoCompra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9B4F183-587C-AB1F-DBD3-FFE1443653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4189" y="5368686"/>
            <a:ext cx="3459523" cy="919401"/>
          </a:xfrm>
          <a:prstGeom prst="round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(montoCompra &gt;=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2500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// aplicar descuento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3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72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FD05E0-12E4-D01F-23F4-817F43941465}"/>
              </a:ext>
            </a:extLst>
          </p:cNvPr>
          <p:cNvGrpSpPr/>
          <p:nvPr/>
        </p:nvGrpSpPr>
        <p:grpSpPr>
          <a:xfrm>
            <a:off x="838200" y="-3637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065DF55-871B-DE0D-55D0-A76A7BFFE748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DAFD791-CE48-D6CE-054C-DD03D8148773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2EE1B15-8E01-A903-41BB-07C1C2721AC3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B012077-F122-9980-B78D-28C7C76B7A11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BE1005E2-C1AE-8447-C3C1-6BCDDFBE2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Casos de decisión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6E9820-73C4-A1C2-8C7C-288185F4E6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26</a:t>
            </a:fld>
            <a:endParaRPr lang="es-PE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BA37955-1EF4-BF30-5DFB-F6C64B6D53C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65150" indent="-514350">
              <a:buAutoNum type="arabicPeriod"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Se requiere saber si 3 números enteros ingresados se encuentran o no en progresión aritmética. Las variables leídas son: </a:t>
            </a:r>
            <a:r>
              <a:rPr lang="es-ES" b="1" dirty="0">
                <a:solidFill>
                  <a:schemeClr val="bg1">
                    <a:lumMod val="50000"/>
                  </a:schemeClr>
                </a:solidFill>
              </a:rPr>
              <a:t>n1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s-ES" b="1" dirty="0">
                <a:solidFill>
                  <a:schemeClr val="bg1">
                    <a:lumMod val="50000"/>
                  </a:schemeClr>
                </a:solidFill>
              </a:rPr>
              <a:t>n2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y </a:t>
            </a:r>
            <a:r>
              <a:rPr lang="es-ES" b="1" dirty="0">
                <a:solidFill>
                  <a:schemeClr val="bg1">
                    <a:lumMod val="50000"/>
                  </a:schemeClr>
                </a:solidFill>
              </a:rPr>
              <a:t>n3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  <a:p>
            <a:pPr marL="565150" indent="-514350">
              <a:buAutoNum type="arabicPeriod"/>
            </a:pPr>
            <a:endParaRPr lang="es-ES" dirty="0">
              <a:solidFill>
                <a:schemeClr val="bg1">
                  <a:lumMod val="50000"/>
                </a:schemeClr>
              </a:solidFill>
            </a:endParaRPr>
          </a:p>
          <a:p>
            <a:pPr marL="565150" indent="-514350"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Una persona se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puede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jubilar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tiene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65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años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o más,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el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caso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los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hombres, y 60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como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mínimo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el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caso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de las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mujeres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. Las variables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leídas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son: </a:t>
            </a:r>
            <a:r>
              <a:rPr lang="en-US" b="1" dirty="0" err="1">
                <a:solidFill>
                  <a:schemeClr val="bg1">
                    <a:lumMod val="50000"/>
                  </a:schemeClr>
                </a:solidFill>
              </a:rPr>
              <a:t>sexo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y </a:t>
            </a:r>
            <a:r>
              <a:rPr lang="en-US" b="1" dirty="0" err="1">
                <a:solidFill>
                  <a:schemeClr val="bg1">
                    <a:lumMod val="50000"/>
                  </a:schemeClr>
                </a:solidFill>
              </a:rPr>
              <a:t>edad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Determinar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la persona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puede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jubilarse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1242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FD05E0-12E4-D01F-23F4-817F43941465}"/>
              </a:ext>
            </a:extLst>
          </p:cNvPr>
          <p:cNvGrpSpPr/>
          <p:nvPr/>
        </p:nvGrpSpPr>
        <p:grpSpPr>
          <a:xfrm>
            <a:off x="838200" y="-3637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065DF55-871B-DE0D-55D0-A76A7BFFE748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DAFD791-CE48-D6CE-054C-DD03D8148773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2EE1B15-8E01-A903-41BB-07C1C2721AC3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B012077-F122-9980-B78D-28C7C76B7A11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BE1005E2-C1AE-8447-C3C1-6BCDDFBE2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Casos de decisión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6E9820-73C4-A1C2-8C7C-288185F4E6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27</a:t>
            </a:fld>
            <a:endParaRPr lang="es-PE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BA37955-1EF4-BF30-5DFB-F6C64B6D53C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0800" indent="0"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3. Una tienda acepta cambio de productos en los siguientes casos: si el producto tiene un precio entre 50 y 80 soles y fue comprado el día lunes (día 1) o si el producto tiene un precio no por debajo de 120 soles y fue comprado cualquier día, excepto miércoles o jueves (días 3 o 4, respectivamente). Evaluar si procede o no e cambio del producto. Las variables leídas son </a:t>
            </a:r>
            <a:r>
              <a:rPr lang="es-ES" b="1" dirty="0" err="1">
                <a:solidFill>
                  <a:schemeClr val="bg1">
                    <a:lumMod val="50000"/>
                  </a:schemeClr>
                </a:solidFill>
              </a:rPr>
              <a:t>precioProducto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y </a:t>
            </a:r>
            <a:r>
              <a:rPr lang="es-ES" b="1" dirty="0" err="1">
                <a:solidFill>
                  <a:schemeClr val="bg1">
                    <a:lumMod val="50000"/>
                  </a:schemeClr>
                </a:solidFill>
              </a:rPr>
              <a:t>numeroDia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6BB5845-9A47-FEDC-A85E-2D014CA2F3DA}"/>
              </a:ext>
            </a:extLst>
          </p:cNvPr>
          <p:cNvSpPr/>
          <p:nvPr/>
        </p:nvSpPr>
        <p:spPr>
          <a:xfrm>
            <a:off x="0" y="6356350"/>
            <a:ext cx="7320380" cy="501650"/>
          </a:xfrm>
          <a:prstGeom prst="rect">
            <a:avLst/>
          </a:prstGeom>
          <a:solidFill>
            <a:srgbClr val="E5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03D496-97CF-4B26-B9D0-D39676049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Resumen de la sesión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A7D7EB-E94C-4379-ADE6-A12EB7C4CBC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1" y="1846263"/>
            <a:ext cx="6884406" cy="4373562"/>
          </a:xfrm>
        </p:spPr>
        <p:txBody>
          <a:bodyPr>
            <a:normAutofit/>
          </a:bodyPr>
          <a:lstStyle/>
          <a:p>
            <a:r>
              <a:rPr lang="es-ES" dirty="0"/>
              <a:t>¿Qué es una condición?</a:t>
            </a:r>
          </a:p>
          <a:p>
            <a:r>
              <a:rPr lang="es-ES" dirty="0"/>
              <a:t>¿En qué consiste una estructura condicional simple?</a:t>
            </a:r>
          </a:p>
          <a:p>
            <a:r>
              <a:rPr lang="es-ES" dirty="0"/>
              <a:t>¿En qué consiste una estructura condicional doble?</a:t>
            </a:r>
          </a:p>
          <a:p>
            <a:r>
              <a:rPr lang="es-ES" dirty="0"/>
              <a:t>¿Qué recomendaciones darías respecto al uso de condicionales en Java?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714D7F-9F45-47C5-88DE-53E493F191F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906163" y="6356350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28</a:t>
            </a:fld>
            <a:endParaRPr lang="es-P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EC220F-3C2B-B243-4B55-66FDD2674876}"/>
              </a:ext>
            </a:extLst>
          </p:cNvPr>
          <p:cNvSpPr txBox="1"/>
          <p:nvPr/>
        </p:nvSpPr>
        <p:spPr>
          <a:xfrm>
            <a:off x="101605" y="6421002"/>
            <a:ext cx="9735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https://dpemfoco.com.br/wp-content/uploads/2019/08/Departamento-de-Pessoal-em-Foco-Checklist-Check-list-Checklists.png</a:t>
            </a:r>
          </a:p>
        </p:txBody>
      </p:sp>
      <p:pic>
        <p:nvPicPr>
          <p:cNvPr id="4098" name="Picture 2" descr="Departamento de Pessoal em Foco - Checklist, Check list, Checklists |  Departamento de Pessoal em Foco">
            <a:extLst>
              <a:ext uri="{FF2B5EF4-FFF2-40B4-BE49-F238E27FC236}">
                <a16:creationId xmlns:a16="http://schemas.microsoft.com/office/drawing/2014/main" id="{F8CB8AA5-99DD-1396-1A63-375719030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380" y="2484438"/>
            <a:ext cx="4871619" cy="437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570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AAE1-A89A-796E-F861-8B102D4B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Bibliografía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7596FB-30E1-8EAC-F179-F56EE7A8D8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29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3BD92-8F52-2949-7992-63F50DB2A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8370455" cy="4373562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s-ES" dirty="0"/>
              <a:t>Tanenbaum &amp; Van </a:t>
            </a:r>
            <a:r>
              <a:rPr lang="es-ES" dirty="0" err="1"/>
              <a:t>Steen</a:t>
            </a:r>
            <a:r>
              <a:rPr lang="es-ES" dirty="0"/>
              <a:t> (2008).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Algoritmos y Estructuras de Datos - Principios y Paradigmas, 2da Edición</a:t>
            </a:r>
            <a:r>
              <a:rPr lang="es-ES" dirty="0"/>
              <a:t>. Pearson </a:t>
            </a:r>
            <a:r>
              <a:rPr lang="es-ES" dirty="0" err="1"/>
              <a:t>Education</a:t>
            </a:r>
            <a:r>
              <a:rPr lang="es-ES" dirty="0"/>
              <a:t>​.</a:t>
            </a:r>
          </a:p>
          <a:p>
            <a:pPr>
              <a:lnSpc>
                <a:spcPct val="120000"/>
              </a:lnSpc>
            </a:pPr>
            <a:r>
              <a:rPr lang="en-US" dirty="0"/>
              <a:t>Khalid A. Mughal &amp; Rolf W. Rasmussen (2017). A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Programmer’s guide to Java SE 8 Oracle Certified Associate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 err="1"/>
              <a:t>Schildt</a:t>
            </a:r>
            <a:r>
              <a:rPr lang="es-ES" dirty="0"/>
              <a:t>, Herbert (2019).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A Java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Beginner’s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Guide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Eighth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Edition</a:t>
            </a:r>
            <a:r>
              <a:rPr lang="es-ES" dirty="0"/>
              <a:t>. Oracle </a:t>
            </a:r>
            <a:r>
              <a:rPr lang="es-ES" dirty="0" err="1"/>
              <a:t>Press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 err="1"/>
              <a:t>Schildt</a:t>
            </a:r>
            <a:r>
              <a:rPr lang="es-ES" dirty="0"/>
              <a:t>, Herbert (2019).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Java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The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Complete Reference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Eleventh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Edition</a:t>
            </a:r>
            <a:r>
              <a:rPr lang="es-ES" dirty="0"/>
              <a:t>. Oracle </a:t>
            </a:r>
            <a:r>
              <a:rPr lang="es-ES" dirty="0" err="1"/>
              <a:t>Press</a:t>
            </a:r>
            <a:r>
              <a:rPr lang="es-ES" dirty="0"/>
              <a:t>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021AEC-CD51-7E5F-26CB-5CDC143BC8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118"/>
          <a:stretch/>
        </p:blipFill>
        <p:spPr>
          <a:xfrm>
            <a:off x="9208655" y="1057997"/>
            <a:ext cx="2983345" cy="5168601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B7CE11-3AE4-2A5E-0825-C0E9DFAB006E}"/>
              </a:ext>
            </a:extLst>
          </p:cNvPr>
          <p:cNvSpPr txBox="1"/>
          <p:nvPr/>
        </p:nvSpPr>
        <p:spPr>
          <a:xfrm>
            <a:off x="101605" y="6421002"/>
            <a:ext cx="9735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https://pngimg.com/d/book_PNG51088.png</a:t>
            </a:r>
          </a:p>
        </p:txBody>
      </p:sp>
    </p:spTree>
    <p:extLst>
      <p:ext uri="{BB962C8B-B14F-4D97-AF65-F5344CB8AC3E}">
        <p14:creationId xmlns:p14="http://schemas.microsoft.com/office/powerpoint/2010/main" val="359810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C4FC0-94CB-C0F6-8A83-2E9D719AA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8ACFEC-C1D6-EF0F-1C00-676A5733C9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>
                <a:solidFill>
                  <a:schemeClr val="bg1">
                    <a:lumMod val="75000"/>
                  </a:schemeClr>
                </a:solidFill>
              </a:rPr>
              <a:t>3</a:t>
            </a:fld>
            <a:endParaRPr lang="es-PE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35DF91-276C-C4DC-6B6B-B6C1296752FF}"/>
              </a:ext>
            </a:extLst>
          </p:cNvPr>
          <p:cNvGrpSpPr/>
          <p:nvPr/>
        </p:nvGrpSpPr>
        <p:grpSpPr>
          <a:xfrm>
            <a:off x="838200" y="1930554"/>
            <a:ext cx="2555914" cy="1947870"/>
            <a:chOff x="962906" y="1767591"/>
            <a:chExt cx="2555914" cy="194787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D06AF6D-861D-0833-A16C-3F0D212CF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052D14D-003D-E122-16E3-33BF8FEDC1A9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aritméticos.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4FDAC32-B8F2-6B73-1C60-0BD19EDA2882}"/>
              </a:ext>
            </a:extLst>
          </p:cNvPr>
          <p:cNvGrpSpPr/>
          <p:nvPr/>
        </p:nvGrpSpPr>
        <p:grpSpPr>
          <a:xfrm>
            <a:off x="3690039" y="1927171"/>
            <a:ext cx="2555914" cy="1947870"/>
            <a:chOff x="962906" y="1767591"/>
            <a:chExt cx="2555914" cy="194787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BE9C929-F616-80D1-BFBD-6AE8FAD9B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E931B7-7E7B-338B-F8D1-017B8DA6CB7A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relacionales.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2B47B97-75E2-C247-D6B0-DD7CA73B4A32}"/>
              </a:ext>
            </a:extLst>
          </p:cNvPr>
          <p:cNvGrpSpPr/>
          <p:nvPr/>
        </p:nvGrpSpPr>
        <p:grpSpPr>
          <a:xfrm>
            <a:off x="838200" y="4060385"/>
            <a:ext cx="2555914" cy="1947870"/>
            <a:chOff x="962906" y="1767591"/>
            <a:chExt cx="2555914" cy="194787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573E710-559E-6DE1-42C9-A93F6FA48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886AA8-1BC4-72B8-E01E-910241AEC5A3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lógicos.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5F977D5-B201-DCBA-8582-5FCDE99CCD68}"/>
              </a:ext>
            </a:extLst>
          </p:cNvPr>
          <p:cNvGrpSpPr/>
          <p:nvPr/>
        </p:nvGrpSpPr>
        <p:grpSpPr>
          <a:xfrm>
            <a:off x="3690039" y="4057002"/>
            <a:ext cx="2555914" cy="1947870"/>
            <a:chOff x="962906" y="1767591"/>
            <a:chExt cx="2555914" cy="194787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105FD31-95C3-5AA0-CE66-18DE3DA5B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B72AB31-4206-4D94-6089-D696DD3AC097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¿Qué es la clase </a:t>
              </a:r>
              <a:r>
                <a:rPr lang="es-ES" sz="1800" dirty="0" err="1">
                  <a:solidFill>
                    <a:schemeClr val="bg1"/>
                  </a:solidFill>
                </a:rPr>
                <a:t>Math</a:t>
              </a:r>
              <a:r>
                <a:rPr lang="es-ES" sz="1800" dirty="0">
                  <a:solidFill>
                    <a:schemeClr val="bg1"/>
                  </a:solidFill>
                </a:rPr>
                <a:t>? ¿Cuál es su utilidad?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0A44C57-BFDC-66F4-8F0C-9977BAE99F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90" b="11039"/>
          <a:stretch/>
        </p:blipFill>
        <p:spPr>
          <a:xfrm>
            <a:off x="5638130" y="639370"/>
            <a:ext cx="6463340" cy="61009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AD7C34-7347-D6D3-6091-205DE11FECA8}"/>
              </a:ext>
            </a:extLst>
          </p:cNvPr>
          <p:cNvSpPr txBox="1"/>
          <p:nvPr/>
        </p:nvSpPr>
        <p:spPr>
          <a:xfrm>
            <a:off x="90530" y="6233297"/>
            <a:ext cx="8363131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Imágenes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obtenidas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  <a:br>
              <a:rPr lang="en-US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https://cdn.fs.teachablecdn.com/uCoqmkHsS5OW2rTgbQIo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https://www.pngall.com/wp-content/uploads/4/Computer-Monitor-Transparent.png</a:t>
            </a:r>
          </a:p>
        </p:txBody>
      </p:sp>
    </p:spTree>
    <p:extLst>
      <p:ext uri="{BB962C8B-B14F-4D97-AF65-F5344CB8AC3E}">
        <p14:creationId xmlns:p14="http://schemas.microsoft.com/office/powerpoint/2010/main" val="573109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C4FC0-94CB-C0F6-8A83-2E9D719AA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8ACFEC-C1D6-EF0F-1C00-676A5733C9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>
                <a:solidFill>
                  <a:schemeClr val="bg1">
                    <a:lumMod val="75000"/>
                  </a:schemeClr>
                </a:solidFill>
              </a:rPr>
              <a:t>4</a:t>
            </a:fld>
            <a:endParaRPr lang="es-PE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35DF91-276C-C4DC-6B6B-B6C1296752FF}"/>
              </a:ext>
            </a:extLst>
          </p:cNvPr>
          <p:cNvGrpSpPr/>
          <p:nvPr/>
        </p:nvGrpSpPr>
        <p:grpSpPr>
          <a:xfrm>
            <a:off x="838200" y="1930554"/>
            <a:ext cx="2555914" cy="1947870"/>
            <a:chOff x="962906" y="1767591"/>
            <a:chExt cx="2555914" cy="194787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D06AF6D-861D-0833-A16C-3F0D212CF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052D14D-003D-E122-16E3-33BF8FEDC1A9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aritméticos.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4FDAC32-B8F2-6B73-1C60-0BD19EDA2882}"/>
              </a:ext>
            </a:extLst>
          </p:cNvPr>
          <p:cNvGrpSpPr/>
          <p:nvPr/>
        </p:nvGrpSpPr>
        <p:grpSpPr>
          <a:xfrm>
            <a:off x="3690039" y="1927171"/>
            <a:ext cx="2555914" cy="1947870"/>
            <a:chOff x="962906" y="1767591"/>
            <a:chExt cx="2555914" cy="194787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BE9C929-F616-80D1-BFBD-6AE8FAD9B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E931B7-7E7B-338B-F8D1-017B8DA6CB7A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relacionales.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2B47B97-75E2-C247-D6B0-DD7CA73B4A32}"/>
              </a:ext>
            </a:extLst>
          </p:cNvPr>
          <p:cNvGrpSpPr/>
          <p:nvPr/>
        </p:nvGrpSpPr>
        <p:grpSpPr>
          <a:xfrm>
            <a:off x="838200" y="4060385"/>
            <a:ext cx="2555914" cy="1947870"/>
            <a:chOff x="962906" y="1767591"/>
            <a:chExt cx="2555914" cy="194787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573E710-559E-6DE1-42C9-A93F6FA48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886AA8-1BC4-72B8-E01E-910241AEC5A3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lógicos.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5F977D5-B201-DCBA-8582-5FCDE99CCD68}"/>
              </a:ext>
            </a:extLst>
          </p:cNvPr>
          <p:cNvGrpSpPr/>
          <p:nvPr/>
        </p:nvGrpSpPr>
        <p:grpSpPr>
          <a:xfrm>
            <a:off x="3690039" y="4057002"/>
            <a:ext cx="2555914" cy="1947870"/>
            <a:chOff x="962906" y="1767591"/>
            <a:chExt cx="2555914" cy="194787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105FD31-95C3-5AA0-CE66-18DE3DA5B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B72AB31-4206-4D94-6089-D696DD3AC097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¿Qué es la clase </a:t>
              </a:r>
              <a:r>
                <a:rPr lang="es-ES" sz="1800" dirty="0" err="1">
                  <a:solidFill>
                    <a:schemeClr val="bg1"/>
                  </a:solidFill>
                </a:rPr>
                <a:t>Math</a:t>
              </a:r>
              <a:r>
                <a:rPr lang="es-ES" sz="1800" dirty="0">
                  <a:solidFill>
                    <a:schemeClr val="bg1"/>
                  </a:solidFill>
                </a:rPr>
                <a:t>? ¿Cuál es su utilidad?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0A44C57-BFDC-66F4-8F0C-9977BAE99F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90" b="11039"/>
          <a:stretch/>
        </p:blipFill>
        <p:spPr>
          <a:xfrm>
            <a:off x="5638130" y="639370"/>
            <a:ext cx="6463340" cy="61009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4BA1098-3277-784A-F3A3-A6088FF102BA}"/>
              </a:ext>
            </a:extLst>
          </p:cNvPr>
          <p:cNvSpPr txBox="1"/>
          <p:nvPr/>
        </p:nvSpPr>
        <p:spPr>
          <a:xfrm>
            <a:off x="90530" y="6233297"/>
            <a:ext cx="8363131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Imágenes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obtenidas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  <a:br>
              <a:rPr lang="en-US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https://cdn.fs.teachablecdn.com/uCoqmkHsS5OW2rTgbQIo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https://www.pngall.com/wp-content/uploads/4/Computer-Monitor-Transparent.png</a:t>
            </a:r>
          </a:p>
        </p:txBody>
      </p:sp>
    </p:spTree>
    <p:extLst>
      <p:ext uri="{BB962C8B-B14F-4D97-AF65-F5344CB8AC3E}">
        <p14:creationId xmlns:p14="http://schemas.microsoft.com/office/powerpoint/2010/main" val="235136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C4FC0-94CB-C0F6-8A83-2E9D719AA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8ACFEC-C1D6-EF0F-1C00-676A5733C9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>
                <a:solidFill>
                  <a:schemeClr val="bg1">
                    <a:lumMod val="75000"/>
                  </a:schemeClr>
                </a:solidFill>
              </a:rPr>
              <a:t>5</a:t>
            </a:fld>
            <a:endParaRPr lang="es-PE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35DF91-276C-C4DC-6B6B-B6C1296752FF}"/>
              </a:ext>
            </a:extLst>
          </p:cNvPr>
          <p:cNvGrpSpPr/>
          <p:nvPr/>
        </p:nvGrpSpPr>
        <p:grpSpPr>
          <a:xfrm>
            <a:off x="838200" y="1930554"/>
            <a:ext cx="2555914" cy="1947870"/>
            <a:chOff x="962906" y="1767591"/>
            <a:chExt cx="2555914" cy="194787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D06AF6D-861D-0833-A16C-3F0D212CF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052D14D-003D-E122-16E3-33BF8FEDC1A9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aritméticos.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4FDAC32-B8F2-6B73-1C60-0BD19EDA2882}"/>
              </a:ext>
            </a:extLst>
          </p:cNvPr>
          <p:cNvGrpSpPr/>
          <p:nvPr/>
        </p:nvGrpSpPr>
        <p:grpSpPr>
          <a:xfrm>
            <a:off x="3690039" y="1927171"/>
            <a:ext cx="2555914" cy="1947870"/>
            <a:chOff x="962906" y="1767591"/>
            <a:chExt cx="2555914" cy="194787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BE9C929-F616-80D1-BFBD-6AE8FAD9B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E931B7-7E7B-338B-F8D1-017B8DA6CB7A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relacionales.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2B47B97-75E2-C247-D6B0-DD7CA73B4A32}"/>
              </a:ext>
            </a:extLst>
          </p:cNvPr>
          <p:cNvGrpSpPr/>
          <p:nvPr/>
        </p:nvGrpSpPr>
        <p:grpSpPr>
          <a:xfrm>
            <a:off x="838200" y="4060385"/>
            <a:ext cx="2555914" cy="1947870"/>
            <a:chOff x="962906" y="1767591"/>
            <a:chExt cx="2555914" cy="194787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573E710-559E-6DE1-42C9-A93F6FA48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886AA8-1BC4-72B8-E01E-910241AEC5A3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Operadores lógicos. Mencionar y describir.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0A44C57-BFDC-66F4-8F0C-9977BAE99F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90" b="11039"/>
          <a:stretch/>
        </p:blipFill>
        <p:spPr>
          <a:xfrm>
            <a:off x="5638130" y="639370"/>
            <a:ext cx="6463340" cy="6100941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55F977D5-B201-DCBA-8582-5FCDE99CCD68}"/>
              </a:ext>
            </a:extLst>
          </p:cNvPr>
          <p:cNvGrpSpPr/>
          <p:nvPr/>
        </p:nvGrpSpPr>
        <p:grpSpPr>
          <a:xfrm>
            <a:off x="3690039" y="4057002"/>
            <a:ext cx="2555914" cy="1947870"/>
            <a:chOff x="962906" y="1767591"/>
            <a:chExt cx="2555914" cy="194787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105FD31-95C3-5AA0-CE66-18DE3DA5B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62906" y="1767591"/>
              <a:ext cx="2555914" cy="194787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B72AB31-4206-4D94-6089-D696DD3AC097}"/>
                </a:ext>
              </a:extLst>
            </p:cNvPr>
            <p:cNvSpPr/>
            <p:nvPr/>
          </p:nvSpPr>
          <p:spPr>
            <a:xfrm>
              <a:off x="1064537" y="1858797"/>
              <a:ext cx="2366727" cy="137909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>
                  <a:solidFill>
                    <a:schemeClr val="bg1"/>
                  </a:solidFill>
                </a:rPr>
                <a:t>¿Qué es la clase </a:t>
              </a:r>
              <a:r>
                <a:rPr lang="es-ES" sz="1800" dirty="0" err="1">
                  <a:solidFill>
                    <a:schemeClr val="bg1"/>
                  </a:solidFill>
                </a:rPr>
                <a:t>Math</a:t>
              </a:r>
              <a:r>
                <a:rPr lang="es-ES" sz="1800" dirty="0">
                  <a:solidFill>
                    <a:schemeClr val="bg1"/>
                  </a:solidFill>
                </a:rPr>
                <a:t>? ¿Cuál es su utilidad?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3A63BE6-3083-5300-3CDA-2A6528F09ECD}"/>
              </a:ext>
            </a:extLst>
          </p:cNvPr>
          <p:cNvSpPr txBox="1"/>
          <p:nvPr/>
        </p:nvSpPr>
        <p:spPr>
          <a:xfrm>
            <a:off x="90530" y="6233297"/>
            <a:ext cx="8363131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Imágenes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obtenidas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  <a:br>
              <a:rPr lang="en-US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https://cdn.fs.teachablecdn.com/uCoqmkHsS5OW2rTgbQIo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https://www.pngall.com/wp-content/uploads/4/Computer-Monitor-Transparent.png</a:t>
            </a:r>
          </a:p>
        </p:txBody>
      </p:sp>
    </p:spTree>
    <p:extLst>
      <p:ext uri="{BB962C8B-B14F-4D97-AF65-F5344CB8AC3E}">
        <p14:creationId xmlns:p14="http://schemas.microsoft.com/office/powerpoint/2010/main" val="3463084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B54F9E4-73EC-5803-C251-20C8EB58177E}"/>
              </a:ext>
            </a:extLst>
          </p:cNvPr>
          <p:cNvSpPr/>
          <p:nvPr/>
        </p:nvSpPr>
        <p:spPr>
          <a:xfrm>
            <a:off x="-9053" y="-13580"/>
            <a:ext cx="12201053" cy="6871580"/>
          </a:xfrm>
          <a:custGeom>
            <a:avLst/>
            <a:gdLst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85277" h="6871580">
                <a:moveTo>
                  <a:pt x="0" y="3802455"/>
                </a:moveTo>
                <a:cubicBezTo>
                  <a:pt x="3063" y="4825497"/>
                  <a:pt x="6127" y="5848538"/>
                  <a:pt x="9190" y="6871580"/>
                </a:cubicBezTo>
                <a:lnTo>
                  <a:pt x="9587756" y="6871580"/>
                </a:lnTo>
                <a:cubicBezTo>
                  <a:pt x="10869490" y="5444149"/>
                  <a:pt x="11976608" y="4197789"/>
                  <a:pt x="12385277" y="2236205"/>
                </a:cubicBezTo>
                <a:lnTo>
                  <a:pt x="12385277" y="0"/>
                </a:lnTo>
                <a:lnTo>
                  <a:pt x="8265950" y="0"/>
                </a:lnTo>
                <a:cubicBezTo>
                  <a:pt x="8656733" y="4324539"/>
                  <a:pt x="2283555" y="4855675"/>
                  <a:pt x="0" y="3802455"/>
                </a:cubicBezTo>
                <a:close/>
              </a:path>
            </a:pathLst>
          </a:custGeom>
          <a:blipFill dpi="0" rotWithShape="1">
            <a:blip r:embed="rId3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600F7-1DA8-4B6F-94D5-F0D0A43E9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37398"/>
            <a:ext cx="9144000" cy="2858703"/>
          </a:xfrm>
        </p:spPr>
        <p:txBody>
          <a:bodyPr>
            <a:normAutofit/>
          </a:bodyPr>
          <a:lstStyle/>
          <a:p>
            <a:r>
              <a:rPr lang="es-ES" dirty="0"/>
              <a:t>Estructura Condicional </a:t>
            </a:r>
            <a:r>
              <a:rPr lang="es-ES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lang="es-ES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..</a:t>
            </a:r>
            <a:r>
              <a:rPr lang="es-ES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else</a:t>
            </a:r>
            <a:endParaRPr lang="en-US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CF98275-87D9-43C9-83FC-5A90372C4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4109"/>
            <a:ext cx="9144000" cy="856649"/>
          </a:xfrm>
        </p:spPr>
        <p:txBody>
          <a:bodyPr>
            <a:normAutofit/>
          </a:bodyPr>
          <a:lstStyle/>
          <a:p>
            <a:r>
              <a:rPr lang="es-ES" sz="4400" b="1" dirty="0">
                <a:solidFill>
                  <a:schemeClr val="bg1">
                    <a:lumMod val="65000"/>
                  </a:schemeClr>
                </a:solidFill>
              </a:rPr>
              <a:t>Semana 03 – Sesión 05</a:t>
            </a:r>
            <a:endParaRPr lang="en-US" sz="44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77C684-06B1-44CA-9235-D863CE038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Conocimientos previos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BE97547-6358-4D01-A970-DA2F4BB5922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5381531" cy="4373562"/>
          </a:xfrm>
        </p:spPr>
        <p:txBody>
          <a:bodyPr>
            <a:noAutofit/>
          </a:bodyPr>
          <a:lstStyle/>
          <a:p>
            <a:pPr marL="50800" indent="0">
              <a:buNone/>
            </a:pPr>
            <a:r>
              <a:rPr lang="es-ES" dirty="0"/>
              <a:t>Observa y responde:</a:t>
            </a:r>
          </a:p>
          <a:p>
            <a:r>
              <a:rPr lang="es-ES" dirty="0"/>
              <a:t>¿Qué muestra la imagen?</a:t>
            </a:r>
          </a:p>
          <a:p>
            <a:r>
              <a:rPr lang="es-ES" dirty="0"/>
              <a:t>¿Cuántos caminos posibles podemos tomar?</a:t>
            </a:r>
          </a:p>
          <a:p>
            <a:r>
              <a:rPr lang="es-ES" dirty="0"/>
              <a:t>En programación ¿Qué estructura podemos usar para representar este caso?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D4DF39-413F-41FB-80F6-1CF57DEA76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7</a:t>
            </a:fld>
            <a:endParaRPr lang="es-PE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93B6F4-4292-832E-27BA-F2983A1E7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1709" y="1846263"/>
            <a:ext cx="5560291" cy="3883501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C828E4-C870-7AD2-3392-BE498C0B80B5}"/>
              </a:ext>
            </a:extLst>
          </p:cNvPr>
          <p:cNvSpPr txBox="1"/>
          <p:nvPr/>
        </p:nvSpPr>
        <p:spPr>
          <a:xfrm>
            <a:off x="193963" y="633323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https://glofacts.com/wp-content/uploads/2021/08/awkward-feelings-right-path.jpg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F7B0424-13E9-17D5-303C-3898AE35A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38644" y="1045027"/>
            <a:ext cx="5253356" cy="52533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61FBA0-0CED-4DB2-9F90-291CADA87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Logro de aprendizaje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37DCA-ED6E-428D-A48F-1565A2EA97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6105808" cy="4373562"/>
          </a:xfrm>
        </p:spPr>
        <p:txBody>
          <a:bodyPr>
            <a:normAutofit/>
          </a:bodyPr>
          <a:lstStyle/>
          <a:p>
            <a:pPr marL="50800" indent="0">
              <a:lnSpc>
                <a:spcPct val="100000"/>
              </a:lnSpc>
              <a:buNone/>
            </a:pPr>
            <a:r>
              <a:rPr lang="es-ES" dirty="0">
                <a:solidFill>
                  <a:srgbClr val="00B050"/>
                </a:solidFill>
              </a:rPr>
              <a:t>Al finalizar la sesión, </a:t>
            </a:r>
            <a:r>
              <a:rPr lang="es-ES" dirty="0">
                <a:solidFill>
                  <a:schemeClr val="accent2"/>
                </a:solidFill>
              </a:rPr>
              <a:t>el estudiante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>
                <a:solidFill>
                  <a:schemeClr val="accent1"/>
                </a:solidFill>
              </a:rPr>
              <a:t>formula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>
                <a:solidFill>
                  <a:schemeClr val="accent4"/>
                </a:solidFill>
              </a:rPr>
              <a:t>expresiones condicionales </a:t>
            </a:r>
            <a:r>
              <a:rPr lang="es-ES" dirty="0">
                <a:solidFill>
                  <a:srgbClr val="C00000"/>
                </a:solidFill>
              </a:rPr>
              <a:t>utilizando la estructura </a:t>
            </a:r>
            <a:r>
              <a:rPr lang="es-ES" dirty="0" err="1">
                <a:solidFill>
                  <a:srgbClr val="C00000"/>
                </a:solidFill>
              </a:rPr>
              <a:t>if</a:t>
            </a:r>
            <a:r>
              <a:rPr lang="es-ES" dirty="0">
                <a:solidFill>
                  <a:srgbClr val="C00000"/>
                </a:solidFill>
              </a:rPr>
              <a:t>..</a:t>
            </a:r>
            <a:r>
              <a:rPr lang="es-ES" dirty="0" err="1">
                <a:solidFill>
                  <a:srgbClr val="C00000"/>
                </a:solidFill>
              </a:rPr>
              <a:t>else</a:t>
            </a:r>
            <a:r>
              <a:rPr lang="es-ES" dirty="0">
                <a:solidFill>
                  <a:srgbClr val="C00000"/>
                </a:solidFill>
              </a:rPr>
              <a:t> del lenguaje Java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>
                <a:solidFill>
                  <a:srgbClr val="7030A0"/>
                </a:solidFill>
              </a:rPr>
              <a:t>para resolver casos de decisión.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BAA4A-C973-4872-991F-677E20FF8B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8</a:t>
            </a:fld>
            <a:endParaRPr lang="es-P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ADFA50-2D5F-464F-91EF-0F1911F9CA8D}"/>
              </a:ext>
            </a:extLst>
          </p:cNvPr>
          <p:cNvSpPr txBox="1"/>
          <p:nvPr/>
        </p:nvSpPr>
        <p:spPr>
          <a:xfrm>
            <a:off x="126748" y="6376940"/>
            <a:ext cx="10583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3"/>
                </a:solidFill>
              </a:rPr>
              <a:t>Imagen </a:t>
            </a:r>
            <a:r>
              <a:rPr lang="en-US" sz="900" dirty="0" err="1">
                <a:solidFill>
                  <a:schemeClr val="accent3"/>
                </a:solidFill>
              </a:rPr>
              <a:t>obtenida</a:t>
            </a:r>
            <a:r>
              <a:rPr lang="en-US" sz="900" dirty="0">
                <a:solidFill>
                  <a:schemeClr val="accent3"/>
                </a:solidFill>
              </a:rPr>
              <a:t> de:</a:t>
            </a:r>
            <a:br>
              <a:rPr lang="en-US" sz="900" dirty="0">
                <a:solidFill>
                  <a:schemeClr val="accent3"/>
                </a:solidFill>
              </a:rPr>
            </a:br>
            <a:r>
              <a:rPr lang="en-US" sz="900" dirty="0">
                <a:solidFill>
                  <a:schemeClr val="accent3"/>
                </a:solidFill>
              </a:rPr>
              <a:t>https://img.freepik.com/free-vector/clever-man-student-standing-books-stack-with-flag-self-learning-personal-improvement-knowledge-obtaining-educational-achievement_335657-3461.jpg</a:t>
            </a:r>
          </a:p>
        </p:txBody>
      </p:sp>
    </p:spTree>
    <p:extLst>
      <p:ext uri="{BB962C8B-B14F-4D97-AF65-F5344CB8AC3E}">
        <p14:creationId xmlns:p14="http://schemas.microsoft.com/office/powerpoint/2010/main" val="294817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7613-AEC1-4435-8375-CCB96C0E8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Utilidad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4C16D3-358F-4224-9D29-22D3C58B56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9</a:t>
            </a:fld>
            <a:endParaRPr lang="es-PE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C378254-1DCE-E852-BEB1-333FE86E811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1" y="1846263"/>
            <a:ext cx="6670964" cy="3377587"/>
          </a:xfrm>
        </p:spPr>
        <p:txBody>
          <a:bodyPr>
            <a:normAutofit/>
          </a:bodyPr>
          <a:lstStyle/>
          <a:p>
            <a:r>
              <a:rPr lang="es-ES" sz="2200" dirty="0"/>
              <a:t>¿Qué expresan las imágenes?</a:t>
            </a:r>
          </a:p>
          <a:p>
            <a:r>
              <a:rPr lang="en-US" sz="2200" dirty="0"/>
              <a:t>¿Has </a:t>
            </a:r>
            <a:r>
              <a:rPr lang="en-US" sz="2200" dirty="0" err="1"/>
              <a:t>experimentado</a:t>
            </a:r>
            <a:r>
              <a:rPr lang="en-US" sz="2200" dirty="0"/>
              <a:t> </a:t>
            </a:r>
            <a:r>
              <a:rPr lang="en-US" sz="2200" dirty="0" err="1"/>
              <a:t>situaciones</a:t>
            </a:r>
            <a:r>
              <a:rPr lang="en-US" sz="2200" dirty="0"/>
              <a:t> </a:t>
            </a:r>
            <a:r>
              <a:rPr lang="en-US" sz="2200" dirty="0" err="1"/>
              <a:t>similares</a:t>
            </a:r>
            <a:r>
              <a:rPr lang="en-US" sz="2200" dirty="0"/>
              <a:t> de </a:t>
            </a:r>
            <a:r>
              <a:rPr lang="en-US" sz="2200" dirty="0" err="1"/>
              <a:t>decisión</a:t>
            </a:r>
            <a:r>
              <a:rPr lang="en-US" sz="2200" dirty="0"/>
              <a:t>?</a:t>
            </a:r>
          </a:p>
          <a:p>
            <a:r>
              <a:rPr lang="en-US" sz="2200" dirty="0"/>
              <a:t>¿De </a:t>
            </a:r>
            <a:r>
              <a:rPr lang="en-US" sz="2200" dirty="0" err="1"/>
              <a:t>qué</a:t>
            </a:r>
            <a:r>
              <a:rPr lang="en-US" sz="2200" dirty="0"/>
              <a:t> </a:t>
            </a:r>
            <a:r>
              <a:rPr lang="en-US" sz="2200" dirty="0" err="1"/>
              <a:t>nos</a:t>
            </a:r>
            <a:r>
              <a:rPr lang="en-US" sz="2200" dirty="0"/>
              <a:t> </a:t>
            </a:r>
            <a:r>
              <a:rPr lang="en-US" sz="2200" dirty="0" err="1"/>
              <a:t>sirve</a:t>
            </a:r>
            <a:r>
              <a:rPr lang="en-US" sz="2200" dirty="0"/>
              <a:t> formular </a:t>
            </a:r>
            <a:r>
              <a:rPr lang="en-US" sz="2200" dirty="0" err="1"/>
              <a:t>condicionales</a:t>
            </a:r>
            <a:r>
              <a:rPr lang="en-US" sz="2200" dirty="0"/>
              <a:t> </a:t>
            </a:r>
            <a:r>
              <a:rPr lang="en-US" sz="2200" dirty="0" err="1"/>
              <a:t>en</a:t>
            </a:r>
            <a:r>
              <a:rPr lang="en-US" sz="2200" dirty="0"/>
              <a:t> </a:t>
            </a:r>
            <a:r>
              <a:rPr lang="en-US" sz="2200" dirty="0" err="1"/>
              <a:t>nuestra</a:t>
            </a:r>
            <a:r>
              <a:rPr lang="en-US" sz="2200" dirty="0"/>
              <a:t> </a:t>
            </a:r>
            <a:r>
              <a:rPr lang="en-US" sz="2200" dirty="0" err="1"/>
              <a:t>vida</a:t>
            </a:r>
            <a:r>
              <a:rPr lang="en-US" sz="2200" dirty="0"/>
              <a:t> </a:t>
            </a:r>
            <a:r>
              <a:rPr lang="en-US" sz="2200" dirty="0" err="1"/>
              <a:t>diaria</a:t>
            </a:r>
            <a:r>
              <a:rPr lang="en-US" sz="2200" dirty="0"/>
              <a:t>?</a:t>
            </a:r>
          </a:p>
          <a:p>
            <a:r>
              <a:rPr lang="en-US" sz="2200" dirty="0"/>
              <a:t>¿</a:t>
            </a:r>
            <a:r>
              <a:rPr lang="en-US" sz="2200" dirty="0" err="1"/>
              <a:t>Pueden</a:t>
            </a:r>
            <a:r>
              <a:rPr lang="en-US" sz="2200" dirty="0"/>
              <a:t> </a:t>
            </a:r>
            <a:r>
              <a:rPr lang="en-US" sz="2200" dirty="0" err="1"/>
              <a:t>automatizarse</a:t>
            </a:r>
            <a:r>
              <a:rPr lang="en-US" sz="2200" dirty="0"/>
              <a:t> las </a:t>
            </a:r>
            <a:r>
              <a:rPr lang="en-US" sz="2200" dirty="0" err="1"/>
              <a:t>acciones</a:t>
            </a:r>
            <a:r>
              <a:rPr lang="en-US" sz="2200" dirty="0"/>
              <a:t> </a:t>
            </a:r>
            <a:r>
              <a:rPr lang="en-US" sz="2200" dirty="0" err="1"/>
              <a:t>mostradas</a:t>
            </a:r>
            <a:r>
              <a:rPr lang="en-US" sz="2200" dirty="0"/>
              <a:t>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5A9BBA-17E0-A72D-51DD-816280634240}"/>
              </a:ext>
            </a:extLst>
          </p:cNvPr>
          <p:cNvSpPr txBox="1"/>
          <p:nvPr/>
        </p:nvSpPr>
        <p:spPr>
          <a:xfrm>
            <a:off x="1255303" y="5131586"/>
            <a:ext cx="51742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 indent="0">
              <a:buNone/>
            </a:pP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Expresar</a:t>
            </a:r>
            <a:r>
              <a:rPr lang="en-US" sz="2800" dirty="0">
                <a:latin typeface="Helvetica" pitchFamily="2" charset="0"/>
              </a:rPr>
              <a:t> </a:t>
            </a:r>
            <a:r>
              <a:rPr lang="en-US" sz="2800" dirty="0" err="1">
                <a:solidFill>
                  <a:srgbClr val="00B050"/>
                </a:solidFill>
                <a:latin typeface="Helvetica" pitchFamily="2" charset="0"/>
              </a:rPr>
              <a:t>condiciones</a:t>
            </a:r>
            <a:r>
              <a:rPr lang="en-US" sz="2800" dirty="0">
                <a:solidFill>
                  <a:srgbClr val="00B050"/>
                </a:solidFill>
                <a:latin typeface="Helvetica" pitchFamily="2" charset="0"/>
              </a:rPr>
              <a:t> simples y </a:t>
            </a:r>
            <a:r>
              <a:rPr lang="en-US" sz="2800" dirty="0" err="1">
                <a:solidFill>
                  <a:srgbClr val="00B050"/>
                </a:solidFill>
                <a:latin typeface="Helvetica" pitchFamily="2" charset="0"/>
              </a:rPr>
              <a:t>dobles</a:t>
            </a:r>
            <a:r>
              <a:rPr lang="en-US" sz="2800" dirty="0">
                <a:latin typeface="Helvetica" pitchFamily="2" charset="0"/>
              </a:rPr>
              <a:t>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  <a:latin typeface="Helvetica" pitchFamily="2" charset="0"/>
              </a:rPr>
              <a:t>en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Helvetica" pitchFamily="2" charset="0"/>
              </a:rPr>
              <a:t> Java.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D9A9FF1-1716-8357-D0EA-7746522932DA}"/>
              </a:ext>
            </a:extLst>
          </p:cNvPr>
          <p:cNvGrpSpPr/>
          <p:nvPr/>
        </p:nvGrpSpPr>
        <p:grpSpPr>
          <a:xfrm>
            <a:off x="7804727" y="1048823"/>
            <a:ext cx="3972958" cy="2233996"/>
            <a:chOff x="5131544" y="1184984"/>
            <a:chExt cx="5962650" cy="33528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14E1DE-58C4-CC02-F281-9999DC3352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1544" y="1184984"/>
              <a:ext cx="5962650" cy="3352800"/>
            </a:xfrm>
            <a:prstGeom prst="rect">
              <a:avLst/>
            </a:prstGeom>
          </p:spPr>
        </p:pic>
        <p:sp>
          <p:nvSpPr>
            <p:cNvPr id="10" name="Thought Bubble: Cloud 9">
              <a:extLst>
                <a:ext uri="{FF2B5EF4-FFF2-40B4-BE49-F238E27FC236}">
                  <a16:creationId xmlns:a16="http://schemas.microsoft.com/office/drawing/2014/main" id="{38A0F4C6-0BB4-E6B7-9562-4A2C14A23E03}"/>
                </a:ext>
              </a:extLst>
            </p:cNvPr>
            <p:cNvSpPr/>
            <p:nvPr/>
          </p:nvSpPr>
          <p:spPr>
            <a:xfrm>
              <a:off x="7751465" y="1292475"/>
              <a:ext cx="3146677" cy="1874837"/>
            </a:xfrm>
            <a:prstGeom prst="cloudCallout">
              <a:avLst>
                <a:gd name="adj1" fmla="val -73891"/>
                <a:gd name="adj2" fmla="val 1895"/>
              </a:avLst>
            </a:prstGeom>
            <a:solidFill>
              <a:schemeClr val="accent4"/>
            </a:solidFill>
            <a:ln>
              <a:solidFill>
                <a:schemeClr val="accent4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dirty="0">
                  <a:solidFill>
                    <a:schemeClr val="accent4">
                      <a:lumMod val="50000"/>
                    </a:schemeClr>
                  </a:solidFill>
                  <a:latin typeface="Helvetica" pitchFamily="2" charset="0"/>
                </a:rPr>
                <a:t>Si salgo temprano entonces iré al cine</a:t>
              </a:r>
              <a:endParaRPr lang="en-US" dirty="0">
                <a:solidFill>
                  <a:schemeClr val="accent4">
                    <a:lumMod val="50000"/>
                  </a:schemeClr>
                </a:solidFill>
                <a:latin typeface="Helvetica" pitchFamily="2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5353246-2468-C0DD-C12A-B733FD8447CB}"/>
              </a:ext>
            </a:extLst>
          </p:cNvPr>
          <p:cNvGrpSpPr/>
          <p:nvPr/>
        </p:nvGrpSpPr>
        <p:grpSpPr>
          <a:xfrm>
            <a:off x="7804727" y="3509491"/>
            <a:ext cx="3972958" cy="2649156"/>
            <a:chOff x="7804727" y="3380183"/>
            <a:chExt cx="3972958" cy="264915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16E51FA-13DC-1A12-3FFA-E7399D9B43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04727" y="3380183"/>
              <a:ext cx="3972958" cy="2649156"/>
            </a:xfrm>
            <a:prstGeom prst="rect">
              <a:avLst/>
            </a:prstGeom>
          </p:spPr>
        </p:pic>
        <p:sp>
          <p:nvSpPr>
            <p:cNvPr id="14" name="Thought Bubble: Cloud 13">
              <a:extLst>
                <a:ext uri="{FF2B5EF4-FFF2-40B4-BE49-F238E27FC236}">
                  <a16:creationId xmlns:a16="http://schemas.microsoft.com/office/drawing/2014/main" id="{14CA56C1-CE9F-2DC8-DCF3-F9BC1A2C360A}"/>
                </a:ext>
              </a:extLst>
            </p:cNvPr>
            <p:cNvSpPr/>
            <p:nvPr/>
          </p:nvSpPr>
          <p:spPr>
            <a:xfrm>
              <a:off x="7968422" y="4667504"/>
              <a:ext cx="2096654" cy="1249218"/>
            </a:xfrm>
            <a:prstGeom prst="cloudCallout">
              <a:avLst>
                <a:gd name="adj1" fmla="val 30955"/>
                <a:gd name="adj2" fmla="val -89048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1200" dirty="0">
                  <a:solidFill>
                    <a:schemeClr val="accent2">
                      <a:lumMod val="75000"/>
                    </a:schemeClr>
                  </a:solidFill>
                  <a:latin typeface="Helvetica" pitchFamily="2" charset="0"/>
                </a:rPr>
                <a:t>Si hay descuento entonces compraré naranjas, si no, manzanas</a:t>
              </a:r>
              <a:endParaRPr lang="en-US" sz="1200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D856503-6F6C-FB79-C41E-7CB083AF13E0}"/>
              </a:ext>
            </a:extLst>
          </p:cNvPr>
          <p:cNvSpPr txBox="1"/>
          <p:nvPr/>
        </p:nvSpPr>
        <p:spPr>
          <a:xfrm>
            <a:off x="231034" y="6314029"/>
            <a:ext cx="9336249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</a:t>
            </a:r>
            <a:br>
              <a:rPr lang="en-US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https://brandminds.com/wp-content/uploads/2021/07/brand_minds_2020_factors_influencing_customers_buying_decisions-min-scaled.jpg</a:t>
            </a:r>
            <a:br>
              <a:rPr lang="en-US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https://img.freepik.com/free-photo/young-man-checking-time-his-wristwatch-against-orange-background_23-2148119655.jpg</a:t>
            </a:r>
          </a:p>
        </p:txBody>
      </p:sp>
    </p:spTree>
    <p:extLst>
      <p:ext uri="{BB962C8B-B14F-4D97-AF65-F5344CB8AC3E}">
        <p14:creationId xmlns:p14="http://schemas.microsoft.com/office/powerpoint/2010/main" val="381246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TemaUTP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7259</TotalTime>
  <Words>2183</Words>
  <Application>Microsoft Office PowerPoint</Application>
  <PresentationFormat>Widescreen</PresentationFormat>
  <Paragraphs>289</Paragraphs>
  <Slides>30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JetBrains Mono</vt:lpstr>
      <vt:lpstr>Helvetica</vt:lpstr>
      <vt:lpstr>TemaUTP</vt:lpstr>
      <vt:lpstr>Taller de Programación</vt:lpstr>
      <vt:lpstr>Dudas de la clase anterior</vt:lpstr>
      <vt:lpstr>Dudas de la clase anterior</vt:lpstr>
      <vt:lpstr>Dudas de la clase anterior</vt:lpstr>
      <vt:lpstr>Dudas de la clase anterior</vt:lpstr>
      <vt:lpstr>Estructura Condicional if..else</vt:lpstr>
      <vt:lpstr>Conocimientos previos</vt:lpstr>
      <vt:lpstr>Logro de aprendizaje</vt:lpstr>
      <vt:lpstr>Utilidad</vt:lpstr>
      <vt:lpstr>PowerPoint Presentation</vt:lpstr>
      <vt:lpstr>PowerPoint Presentation</vt:lpstr>
      <vt:lpstr>¿Qué es una condición?</vt:lpstr>
      <vt:lpstr>Operadores relacionales y lógicos</vt:lpstr>
      <vt:lpstr>Operadores lógicos de cortocircuito</vt:lpstr>
      <vt:lpstr>Operadores lógicos de cortocircuito. Ejemplo.</vt:lpstr>
      <vt:lpstr>Operador NOT</vt:lpstr>
      <vt:lpstr>PowerPoint Presentation</vt:lpstr>
      <vt:lpstr>Estructura Condicional if..else</vt:lpstr>
      <vt:lpstr>Estructura Condicional Simple</vt:lpstr>
      <vt:lpstr>Condicional Simple en Java. Ejemplo.</vt:lpstr>
      <vt:lpstr>Estructura Condicional Doble</vt:lpstr>
      <vt:lpstr>Condicional Doble en Java. Ejemplo.</vt:lpstr>
      <vt:lpstr>Usos comunes de condicionales dobles</vt:lpstr>
      <vt:lpstr>PowerPoint Presentation</vt:lpstr>
      <vt:lpstr>Casos de decisión</vt:lpstr>
      <vt:lpstr>Casos de decisión</vt:lpstr>
      <vt:lpstr>Casos de decisión</vt:lpstr>
      <vt:lpstr>Resumen de la sesión</vt:lpstr>
      <vt:lpstr>Bibliografía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UTP - Taller Programación - Semana 03 - Sesión 05</dc:title>
  <dc:creator>jorgerodcas@hotmail.com</dc:creator>
  <cp:lastModifiedBy>Jorge Martín Rodríguez Castro</cp:lastModifiedBy>
  <cp:revision>290</cp:revision>
  <dcterms:modified xsi:type="dcterms:W3CDTF">2023-02-03T13:18:38Z</dcterms:modified>
</cp:coreProperties>
</file>